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75" r:id="rId5"/>
    <p:sldId id="293" r:id="rId6"/>
    <p:sldId id="294" r:id="rId7"/>
    <p:sldId id="295" r:id="rId8"/>
    <p:sldId id="279" r:id="rId9"/>
    <p:sldId id="292" r:id="rId10"/>
    <p:sldId id="258" r:id="rId11"/>
    <p:sldId id="259" r:id="rId12"/>
    <p:sldId id="257" r:id="rId13"/>
    <p:sldId id="276" r:id="rId14"/>
    <p:sldId id="260" r:id="rId15"/>
    <p:sldId id="277" r:id="rId16"/>
    <p:sldId id="278" r:id="rId17"/>
    <p:sldId id="261" r:id="rId18"/>
    <p:sldId id="262" r:id="rId19"/>
    <p:sldId id="263" r:id="rId20"/>
    <p:sldId id="264" r:id="rId21"/>
    <p:sldId id="265" r:id="rId22"/>
    <p:sldId id="266" r:id="rId23"/>
    <p:sldId id="267" r:id="rId24"/>
    <p:sldId id="268" r:id="rId25"/>
    <p:sldId id="269" r:id="rId26"/>
    <p:sldId id="270" r:id="rId27"/>
    <p:sldId id="271" r:id="rId28"/>
    <p:sldId id="274" r:id="rId29"/>
    <p:sldId id="273" r:id="rId30"/>
    <p:sldId id="281" r:id="rId31"/>
    <p:sldId id="272" r:id="rId32"/>
    <p:sldId id="282" r:id="rId33"/>
    <p:sldId id="283" r:id="rId34"/>
    <p:sldId id="284" r:id="rId35"/>
    <p:sldId id="285" r:id="rId36"/>
    <p:sldId id="286" r:id="rId37"/>
    <p:sldId id="287" r:id="rId38"/>
    <p:sldId id="288" r:id="rId39"/>
    <p:sldId id="289" r:id="rId40"/>
    <p:sldId id="290" r:id="rId41"/>
    <p:sldId id="291" r:id="rId42"/>
    <p:sldId id="280" r:id="rId43"/>
  </p:sldIdLst>
  <p:sldSz cx="12192000" cy="6858000"/>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12B7A2-180C-44AB-BBF2-086BA2C6AB36}" v="54" dt="2025-02-27T17:06:06.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80" d="100"/>
          <a:sy n="80" d="100"/>
        </p:scale>
        <p:origin x="60" y="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32AB975A-7AD1-4BA6-B505-A527F50FDFDA}"/>
    <pc:docChg chg="undo custSel addSld modSld sldOrd replTag">
      <pc:chgData name="Danny Young" userId="cb0f4ce2-eb4f-479e-8e8f-3beb257e632f" providerId="ADAL" clId="{32AB975A-7AD1-4BA6-B505-A527F50FDFDA}" dt="2024-03-11T03:29:10.356" v="272" actId="27636"/>
      <pc:docMkLst>
        <pc:docMk/>
      </pc:docMkLst>
      <pc:sldChg chg="ord replTag">
        <pc:chgData name="Danny Young" userId="cb0f4ce2-eb4f-479e-8e8f-3beb257e632f" providerId="ADAL" clId="{32AB975A-7AD1-4BA6-B505-A527F50FDFDA}" dt="2024-03-04T21:54:05.230" v="262"/>
        <pc:sldMkLst>
          <pc:docMk/>
          <pc:sldMk cId="2143851660" sldId="257"/>
        </pc:sldMkLst>
      </pc:sldChg>
      <pc:sldChg chg="modSp mod replTag">
        <pc:chgData name="Danny Young" userId="cb0f4ce2-eb4f-479e-8e8f-3beb257e632f" providerId="ADAL" clId="{32AB975A-7AD1-4BA6-B505-A527F50FDFDA}" dt="2024-03-04T21:53:42.646" v="260" actId="20577"/>
        <pc:sldMkLst>
          <pc:docMk/>
          <pc:sldMk cId="2923385096" sldId="258"/>
        </pc:sldMkLst>
        <pc:spChg chg="mod">
          <ac:chgData name="Danny Young" userId="cb0f4ce2-eb4f-479e-8e8f-3beb257e632f" providerId="ADAL" clId="{32AB975A-7AD1-4BA6-B505-A527F50FDFDA}" dt="2024-03-04T21:53:42.646" v="260" actId="20577"/>
          <ac:spMkLst>
            <pc:docMk/>
            <pc:sldMk cId="2923385096" sldId="258"/>
            <ac:spMk id="3" creationId="{9D4AD94D-F472-42DB-8495-56AEA8F712EE}"/>
          </ac:spMkLst>
        </pc:spChg>
      </pc:sldChg>
      <pc:sldChg chg="replTag">
        <pc:chgData name="Danny Young" userId="cb0f4ce2-eb4f-479e-8e8f-3beb257e632f" providerId="ADAL" clId="{32AB975A-7AD1-4BA6-B505-A527F50FDFDA}" dt="2024-02-27T02:48:13.415" v="3"/>
        <pc:sldMkLst>
          <pc:docMk/>
          <pc:sldMk cId="1217231700" sldId="259"/>
        </pc:sldMkLst>
      </pc:sldChg>
      <pc:sldChg chg="replTag">
        <pc:chgData name="Danny Young" userId="cb0f4ce2-eb4f-479e-8e8f-3beb257e632f" providerId="ADAL" clId="{32AB975A-7AD1-4BA6-B505-A527F50FDFDA}" dt="2024-02-27T02:48:13.425" v="5"/>
        <pc:sldMkLst>
          <pc:docMk/>
          <pc:sldMk cId="203693646" sldId="260"/>
        </pc:sldMkLst>
      </pc:sldChg>
      <pc:sldChg chg="modSp mod replTag">
        <pc:chgData name="Danny Young" userId="cb0f4ce2-eb4f-479e-8e8f-3beb257e632f" providerId="ADAL" clId="{32AB975A-7AD1-4BA6-B505-A527F50FDFDA}" dt="2024-03-04T19:35:47.418" v="28" actId="20577"/>
        <pc:sldMkLst>
          <pc:docMk/>
          <pc:sldMk cId="234076108" sldId="261"/>
        </pc:sldMkLst>
        <pc:spChg chg="mod">
          <ac:chgData name="Danny Young" userId="cb0f4ce2-eb4f-479e-8e8f-3beb257e632f" providerId="ADAL" clId="{32AB975A-7AD1-4BA6-B505-A527F50FDFDA}" dt="2024-03-04T19:35:47.418" v="28" actId="20577"/>
          <ac:spMkLst>
            <pc:docMk/>
            <pc:sldMk cId="234076108" sldId="261"/>
            <ac:spMk id="3" creationId="{F8A4AAB3-8565-4A86-BB67-B761BFFAB43D}"/>
          </ac:spMkLst>
        </pc:spChg>
      </pc:sldChg>
      <pc:sldChg chg="replTag">
        <pc:chgData name="Danny Young" userId="cb0f4ce2-eb4f-479e-8e8f-3beb257e632f" providerId="ADAL" clId="{32AB975A-7AD1-4BA6-B505-A527F50FDFDA}" dt="2024-02-27T02:48:13.425" v="9"/>
        <pc:sldMkLst>
          <pc:docMk/>
          <pc:sldMk cId="1707320206" sldId="262"/>
        </pc:sldMkLst>
      </pc:sldChg>
      <pc:sldChg chg="replTag">
        <pc:chgData name="Danny Young" userId="cb0f4ce2-eb4f-479e-8e8f-3beb257e632f" providerId="ADAL" clId="{32AB975A-7AD1-4BA6-B505-A527F50FDFDA}" dt="2024-02-27T02:48:13.425" v="10"/>
        <pc:sldMkLst>
          <pc:docMk/>
          <pc:sldMk cId="3340796345" sldId="263"/>
        </pc:sldMkLst>
      </pc:sldChg>
      <pc:sldChg chg="modSp mod replTag">
        <pc:chgData name="Danny Young" userId="cb0f4ce2-eb4f-479e-8e8f-3beb257e632f" providerId="ADAL" clId="{32AB975A-7AD1-4BA6-B505-A527F50FDFDA}" dt="2024-03-04T23:09:09.615" v="264" actId="20577"/>
        <pc:sldMkLst>
          <pc:docMk/>
          <pc:sldMk cId="2435471520" sldId="264"/>
        </pc:sldMkLst>
        <pc:spChg chg="mod">
          <ac:chgData name="Danny Young" userId="cb0f4ce2-eb4f-479e-8e8f-3beb257e632f" providerId="ADAL" clId="{32AB975A-7AD1-4BA6-B505-A527F50FDFDA}" dt="2024-03-04T23:09:09.615" v="264" actId="20577"/>
          <ac:spMkLst>
            <pc:docMk/>
            <pc:sldMk cId="2435471520" sldId="264"/>
            <ac:spMk id="3" creationId="{C7650203-01CC-426E-8FDA-86B6D8FA4921}"/>
          </ac:spMkLst>
        </pc:spChg>
      </pc:sldChg>
      <pc:sldChg chg="replTag">
        <pc:chgData name="Danny Young" userId="cb0f4ce2-eb4f-479e-8e8f-3beb257e632f" providerId="ADAL" clId="{32AB975A-7AD1-4BA6-B505-A527F50FDFDA}" dt="2024-02-27T02:48:13.425" v="12"/>
        <pc:sldMkLst>
          <pc:docMk/>
          <pc:sldMk cId="3117941827" sldId="265"/>
        </pc:sldMkLst>
      </pc:sldChg>
      <pc:sldChg chg="replTag">
        <pc:chgData name="Danny Young" userId="cb0f4ce2-eb4f-479e-8e8f-3beb257e632f" providerId="ADAL" clId="{32AB975A-7AD1-4BA6-B505-A527F50FDFDA}" dt="2024-02-27T02:48:13.425" v="13"/>
        <pc:sldMkLst>
          <pc:docMk/>
          <pc:sldMk cId="3236078684" sldId="266"/>
        </pc:sldMkLst>
      </pc:sldChg>
      <pc:sldChg chg="replTag">
        <pc:chgData name="Danny Young" userId="cb0f4ce2-eb4f-479e-8e8f-3beb257e632f" providerId="ADAL" clId="{32AB975A-7AD1-4BA6-B505-A527F50FDFDA}" dt="2024-02-27T02:48:13.425" v="14"/>
        <pc:sldMkLst>
          <pc:docMk/>
          <pc:sldMk cId="417914290" sldId="267"/>
        </pc:sldMkLst>
      </pc:sldChg>
      <pc:sldChg chg="replTag">
        <pc:chgData name="Danny Young" userId="cb0f4ce2-eb4f-479e-8e8f-3beb257e632f" providerId="ADAL" clId="{32AB975A-7AD1-4BA6-B505-A527F50FDFDA}" dt="2024-02-27T02:48:13.425" v="15"/>
        <pc:sldMkLst>
          <pc:docMk/>
          <pc:sldMk cId="3682675123" sldId="268"/>
        </pc:sldMkLst>
      </pc:sldChg>
      <pc:sldChg chg="replTag">
        <pc:chgData name="Danny Young" userId="cb0f4ce2-eb4f-479e-8e8f-3beb257e632f" providerId="ADAL" clId="{32AB975A-7AD1-4BA6-B505-A527F50FDFDA}" dt="2024-02-27T02:48:13.425" v="16"/>
        <pc:sldMkLst>
          <pc:docMk/>
          <pc:sldMk cId="4219109149" sldId="269"/>
        </pc:sldMkLst>
      </pc:sldChg>
      <pc:sldChg chg="replTag">
        <pc:chgData name="Danny Young" userId="cb0f4ce2-eb4f-479e-8e8f-3beb257e632f" providerId="ADAL" clId="{32AB975A-7AD1-4BA6-B505-A527F50FDFDA}" dt="2024-02-27T02:48:13.425" v="17"/>
        <pc:sldMkLst>
          <pc:docMk/>
          <pc:sldMk cId="3096173655" sldId="270"/>
        </pc:sldMkLst>
      </pc:sldChg>
      <pc:sldChg chg="replTag">
        <pc:chgData name="Danny Young" userId="cb0f4ce2-eb4f-479e-8e8f-3beb257e632f" providerId="ADAL" clId="{32AB975A-7AD1-4BA6-B505-A527F50FDFDA}" dt="2024-02-27T02:48:13.425" v="18"/>
        <pc:sldMkLst>
          <pc:docMk/>
          <pc:sldMk cId="4258659681" sldId="271"/>
        </pc:sldMkLst>
      </pc:sldChg>
      <pc:sldChg chg="add">
        <pc:chgData name="Danny Young" userId="cb0f4ce2-eb4f-479e-8e8f-3beb257e632f" providerId="ADAL" clId="{32AB975A-7AD1-4BA6-B505-A527F50FDFDA}" dt="2024-03-11T03:28:22.882" v="268"/>
        <pc:sldMkLst>
          <pc:docMk/>
          <pc:sldMk cId="0" sldId="272"/>
        </pc:sldMkLst>
      </pc:sldChg>
      <pc:sldChg chg="replTag">
        <pc:chgData name="Danny Young" userId="cb0f4ce2-eb4f-479e-8e8f-3beb257e632f" providerId="ADAL" clId="{32AB975A-7AD1-4BA6-B505-A527F50FDFDA}" dt="2024-02-27T02:48:13.425" v="20"/>
        <pc:sldMkLst>
          <pc:docMk/>
          <pc:sldMk cId="3591306838" sldId="273"/>
        </pc:sldMkLst>
      </pc:sldChg>
      <pc:sldChg chg="replTag">
        <pc:chgData name="Danny Young" userId="cb0f4ce2-eb4f-479e-8e8f-3beb257e632f" providerId="ADAL" clId="{32AB975A-7AD1-4BA6-B505-A527F50FDFDA}" dt="2024-02-27T02:48:13.425" v="19"/>
        <pc:sldMkLst>
          <pc:docMk/>
          <pc:sldMk cId="1988243988" sldId="274"/>
        </pc:sldMkLst>
      </pc:sldChg>
      <pc:sldChg chg="replTag">
        <pc:chgData name="Danny Young" userId="cb0f4ce2-eb4f-479e-8e8f-3beb257e632f" providerId="ADAL" clId="{32AB975A-7AD1-4BA6-B505-A527F50FDFDA}" dt="2024-02-27T02:48:13.415" v="0"/>
        <pc:sldMkLst>
          <pc:docMk/>
          <pc:sldMk cId="2786411767" sldId="275"/>
        </pc:sldMkLst>
      </pc:sldChg>
      <pc:sldChg chg="replTag">
        <pc:chgData name="Danny Young" userId="cb0f4ce2-eb4f-479e-8e8f-3beb257e632f" providerId="ADAL" clId="{32AB975A-7AD1-4BA6-B505-A527F50FDFDA}" dt="2024-02-27T02:48:13.425" v="4"/>
        <pc:sldMkLst>
          <pc:docMk/>
          <pc:sldMk cId="1190700621" sldId="276"/>
        </pc:sldMkLst>
      </pc:sldChg>
      <pc:sldChg chg="modSp mod replTag">
        <pc:chgData name="Danny Young" userId="cb0f4ce2-eb4f-479e-8e8f-3beb257e632f" providerId="ADAL" clId="{32AB975A-7AD1-4BA6-B505-A527F50FDFDA}" dt="2024-03-04T19:32:05.742" v="23" actId="20577"/>
        <pc:sldMkLst>
          <pc:docMk/>
          <pc:sldMk cId="2990210198" sldId="277"/>
        </pc:sldMkLst>
        <pc:spChg chg="mod">
          <ac:chgData name="Danny Young" userId="cb0f4ce2-eb4f-479e-8e8f-3beb257e632f" providerId="ADAL" clId="{32AB975A-7AD1-4BA6-B505-A527F50FDFDA}" dt="2024-03-04T19:32:05.742" v="23" actId="20577"/>
          <ac:spMkLst>
            <pc:docMk/>
            <pc:sldMk cId="2990210198" sldId="277"/>
            <ac:spMk id="3" creationId="{AE0E5ADF-18D0-4ED4-A6FA-761D3BE89979}"/>
          </ac:spMkLst>
        </pc:spChg>
      </pc:sldChg>
      <pc:sldChg chg="replTag">
        <pc:chgData name="Danny Young" userId="cb0f4ce2-eb4f-479e-8e8f-3beb257e632f" providerId="ADAL" clId="{32AB975A-7AD1-4BA6-B505-A527F50FDFDA}" dt="2024-02-27T02:48:13.425" v="7"/>
        <pc:sldMkLst>
          <pc:docMk/>
          <pc:sldMk cId="3984946742" sldId="278"/>
        </pc:sldMkLst>
      </pc:sldChg>
      <pc:sldChg chg="addSp delSp modSp new mod">
        <pc:chgData name="Danny Young" userId="cb0f4ce2-eb4f-479e-8e8f-3beb257e632f" providerId="ADAL" clId="{32AB975A-7AD1-4BA6-B505-A527F50FDFDA}" dt="2024-03-04T21:53:25.149" v="259" actId="1035"/>
        <pc:sldMkLst>
          <pc:docMk/>
          <pc:sldMk cId="203811736" sldId="279"/>
        </pc:sldMkLst>
        <pc:spChg chg="del">
          <ac:chgData name="Danny Young" userId="cb0f4ce2-eb4f-479e-8e8f-3beb257e632f" providerId="ADAL" clId="{32AB975A-7AD1-4BA6-B505-A527F50FDFDA}" dt="2024-03-04T21:51:54.649" v="61" actId="478"/>
          <ac:spMkLst>
            <pc:docMk/>
            <pc:sldMk cId="203811736" sldId="279"/>
            <ac:spMk id="2" creationId="{4939221E-E9C9-202F-0F8C-743577931295}"/>
          </ac:spMkLst>
        </pc:spChg>
        <pc:spChg chg="mod">
          <ac:chgData name="Danny Young" userId="cb0f4ce2-eb4f-479e-8e8f-3beb257e632f" providerId="ADAL" clId="{32AB975A-7AD1-4BA6-B505-A527F50FDFDA}" dt="2024-03-04T21:52:33.901" v="69" actId="14100"/>
          <ac:spMkLst>
            <pc:docMk/>
            <pc:sldMk cId="203811736" sldId="279"/>
            <ac:spMk id="3" creationId="{4907B78E-BF6C-373C-075E-2F6818D3F518}"/>
          </ac:spMkLst>
        </pc:spChg>
        <pc:spChg chg="add mod">
          <ac:chgData name="Danny Young" userId="cb0f4ce2-eb4f-479e-8e8f-3beb257e632f" providerId="ADAL" clId="{32AB975A-7AD1-4BA6-B505-A527F50FDFDA}" dt="2024-03-04T21:53:25.149" v="259" actId="1035"/>
          <ac:spMkLst>
            <pc:docMk/>
            <pc:sldMk cId="203811736" sldId="279"/>
            <ac:spMk id="5" creationId="{AC5519D4-55DA-4518-C453-767D4C4E9577}"/>
          </ac:spMkLst>
        </pc:spChg>
        <pc:graphicFrameChg chg="add mod">
          <ac:chgData name="Danny Young" userId="cb0f4ce2-eb4f-479e-8e8f-3beb257e632f" providerId="ADAL" clId="{32AB975A-7AD1-4BA6-B505-A527F50FDFDA}" dt="2024-03-04T21:52:22.749" v="68" actId="1076"/>
          <ac:graphicFrameMkLst>
            <pc:docMk/>
            <pc:sldMk cId="203811736" sldId="279"/>
            <ac:graphicFrameMk id="4" creationId="{FF6940C2-2562-FB8A-5D3E-9AEDC3B8C69A}"/>
          </ac:graphicFrameMkLst>
        </pc:graphicFrameChg>
      </pc:sldChg>
      <pc:sldChg chg="addSp delSp new mod">
        <pc:chgData name="Danny Young" userId="cb0f4ce2-eb4f-479e-8e8f-3beb257e632f" providerId="ADAL" clId="{32AB975A-7AD1-4BA6-B505-A527F50FDFDA}" dt="2024-03-11T03:28:03.072" v="267" actId="22"/>
        <pc:sldMkLst>
          <pc:docMk/>
          <pc:sldMk cId="2533995690" sldId="280"/>
        </pc:sldMkLst>
        <pc:spChg chg="add del">
          <ac:chgData name="Danny Young" userId="cb0f4ce2-eb4f-479e-8e8f-3beb257e632f" providerId="ADAL" clId="{32AB975A-7AD1-4BA6-B505-A527F50FDFDA}" dt="2024-03-11T03:28:03.072" v="267" actId="22"/>
          <ac:spMkLst>
            <pc:docMk/>
            <pc:sldMk cId="2533995690" sldId="280"/>
            <ac:spMk id="5" creationId="{53574351-830C-1820-4E8C-4A04C773F7B9}"/>
          </ac:spMkLst>
        </pc:spChg>
      </pc:sldChg>
      <pc:sldChg chg="add">
        <pc:chgData name="Danny Young" userId="cb0f4ce2-eb4f-479e-8e8f-3beb257e632f" providerId="ADAL" clId="{32AB975A-7AD1-4BA6-B505-A527F50FDFDA}" dt="2024-03-11T03:28:22.882" v="268"/>
        <pc:sldMkLst>
          <pc:docMk/>
          <pc:sldMk cId="0" sldId="281"/>
        </pc:sldMkLst>
      </pc:sldChg>
      <pc:sldChg chg="add">
        <pc:chgData name="Danny Young" userId="cb0f4ce2-eb4f-479e-8e8f-3beb257e632f" providerId="ADAL" clId="{32AB975A-7AD1-4BA6-B505-A527F50FDFDA}" dt="2024-03-11T03:28:22.882" v="268"/>
        <pc:sldMkLst>
          <pc:docMk/>
          <pc:sldMk cId="0" sldId="282"/>
        </pc:sldMkLst>
      </pc:sldChg>
      <pc:sldChg chg="add">
        <pc:chgData name="Danny Young" userId="cb0f4ce2-eb4f-479e-8e8f-3beb257e632f" providerId="ADAL" clId="{32AB975A-7AD1-4BA6-B505-A527F50FDFDA}" dt="2024-03-11T03:28:22.882" v="268"/>
        <pc:sldMkLst>
          <pc:docMk/>
          <pc:sldMk cId="0" sldId="283"/>
        </pc:sldMkLst>
      </pc:sldChg>
      <pc:sldChg chg="add">
        <pc:chgData name="Danny Young" userId="cb0f4ce2-eb4f-479e-8e8f-3beb257e632f" providerId="ADAL" clId="{32AB975A-7AD1-4BA6-B505-A527F50FDFDA}" dt="2024-03-11T03:28:55.370" v="269"/>
        <pc:sldMkLst>
          <pc:docMk/>
          <pc:sldMk cId="0" sldId="284"/>
        </pc:sldMkLst>
      </pc:sldChg>
      <pc:sldChg chg="add">
        <pc:chgData name="Danny Young" userId="cb0f4ce2-eb4f-479e-8e8f-3beb257e632f" providerId="ADAL" clId="{32AB975A-7AD1-4BA6-B505-A527F50FDFDA}" dt="2024-03-11T03:28:55.370" v="269"/>
        <pc:sldMkLst>
          <pc:docMk/>
          <pc:sldMk cId="0" sldId="285"/>
        </pc:sldMkLst>
      </pc:sldChg>
      <pc:sldChg chg="add">
        <pc:chgData name="Danny Young" userId="cb0f4ce2-eb4f-479e-8e8f-3beb257e632f" providerId="ADAL" clId="{32AB975A-7AD1-4BA6-B505-A527F50FDFDA}" dt="2024-03-11T03:29:10.048" v="270"/>
        <pc:sldMkLst>
          <pc:docMk/>
          <pc:sldMk cId="0" sldId="286"/>
        </pc:sldMkLst>
      </pc:sldChg>
      <pc:sldChg chg="modSp add mod">
        <pc:chgData name="Danny Young" userId="cb0f4ce2-eb4f-479e-8e8f-3beb257e632f" providerId="ADAL" clId="{32AB975A-7AD1-4BA6-B505-A527F50FDFDA}" dt="2024-03-11T03:29:10.198" v="271" actId="27636"/>
        <pc:sldMkLst>
          <pc:docMk/>
          <pc:sldMk cId="0" sldId="287"/>
        </pc:sldMkLst>
        <pc:spChg chg="mod">
          <ac:chgData name="Danny Young" userId="cb0f4ce2-eb4f-479e-8e8f-3beb257e632f" providerId="ADAL" clId="{32AB975A-7AD1-4BA6-B505-A527F50FDFDA}" dt="2024-03-11T03:29:10.198" v="271" actId="27636"/>
          <ac:spMkLst>
            <pc:docMk/>
            <pc:sldMk cId="0" sldId="287"/>
            <ac:spMk id="33794" creationId="{24E5FC25-C9EC-4D0D-BD39-B0B37DF31C6C}"/>
          </ac:spMkLst>
        </pc:spChg>
      </pc:sldChg>
      <pc:sldChg chg="add">
        <pc:chgData name="Danny Young" userId="cb0f4ce2-eb4f-479e-8e8f-3beb257e632f" providerId="ADAL" clId="{32AB975A-7AD1-4BA6-B505-A527F50FDFDA}" dt="2024-03-11T03:29:10.048" v="270"/>
        <pc:sldMkLst>
          <pc:docMk/>
          <pc:sldMk cId="0" sldId="288"/>
        </pc:sldMkLst>
      </pc:sldChg>
      <pc:sldChg chg="modSp add mod">
        <pc:chgData name="Danny Young" userId="cb0f4ce2-eb4f-479e-8e8f-3beb257e632f" providerId="ADAL" clId="{32AB975A-7AD1-4BA6-B505-A527F50FDFDA}" dt="2024-03-11T03:29:10.356" v="272" actId="27636"/>
        <pc:sldMkLst>
          <pc:docMk/>
          <pc:sldMk cId="0" sldId="289"/>
        </pc:sldMkLst>
        <pc:spChg chg="mod">
          <ac:chgData name="Danny Young" userId="cb0f4ce2-eb4f-479e-8e8f-3beb257e632f" providerId="ADAL" clId="{32AB975A-7AD1-4BA6-B505-A527F50FDFDA}" dt="2024-03-11T03:29:10.356" v="272" actId="27636"/>
          <ac:spMkLst>
            <pc:docMk/>
            <pc:sldMk cId="0" sldId="289"/>
            <ac:spMk id="3" creationId="{51587DBB-1E48-4F7B-A311-92584FCDD0EB}"/>
          </ac:spMkLst>
        </pc:spChg>
      </pc:sldChg>
      <pc:sldChg chg="add">
        <pc:chgData name="Danny Young" userId="cb0f4ce2-eb4f-479e-8e8f-3beb257e632f" providerId="ADAL" clId="{32AB975A-7AD1-4BA6-B505-A527F50FDFDA}" dt="2024-03-11T03:29:10.048" v="270"/>
        <pc:sldMkLst>
          <pc:docMk/>
          <pc:sldMk cId="0" sldId="290"/>
        </pc:sldMkLst>
      </pc:sldChg>
      <pc:sldChg chg="add">
        <pc:chgData name="Danny Young" userId="cb0f4ce2-eb4f-479e-8e8f-3beb257e632f" providerId="ADAL" clId="{32AB975A-7AD1-4BA6-B505-A527F50FDFDA}" dt="2024-03-11T03:29:10.048" v="270"/>
        <pc:sldMkLst>
          <pc:docMk/>
          <pc:sldMk cId="0" sldId="291"/>
        </pc:sldMkLst>
      </pc:sldChg>
    </pc:docChg>
  </pc:docChgLst>
  <pc:docChgLst>
    <pc:chgData name="Danny Young" userId="cb0f4ce2-eb4f-479e-8e8f-3beb257e632f" providerId="ADAL" clId="{4112B7A2-180C-44AB-BBF2-086BA2C6AB36}"/>
    <pc:docChg chg="undo custSel addSld modSld">
      <pc:chgData name="Danny Young" userId="cb0f4ce2-eb4f-479e-8e8f-3beb257e632f" providerId="ADAL" clId="{4112B7A2-180C-44AB-BBF2-086BA2C6AB36}" dt="2025-02-27T17:06:23.896" v="613" actId="20577"/>
      <pc:docMkLst>
        <pc:docMk/>
      </pc:docMkLst>
      <pc:sldChg chg="modSp mod">
        <pc:chgData name="Danny Young" userId="cb0f4ce2-eb4f-479e-8e8f-3beb257e632f" providerId="ADAL" clId="{4112B7A2-180C-44AB-BBF2-086BA2C6AB36}" dt="2025-02-27T05:47:13.515" v="349" actId="20577"/>
        <pc:sldMkLst>
          <pc:docMk/>
          <pc:sldMk cId="2143851660" sldId="257"/>
        </pc:sldMkLst>
        <pc:spChg chg="mod">
          <ac:chgData name="Danny Young" userId="cb0f4ce2-eb4f-479e-8e8f-3beb257e632f" providerId="ADAL" clId="{4112B7A2-180C-44AB-BBF2-086BA2C6AB36}" dt="2025-02-27T05:47:13.515" v="349" actId="20577"/>
          <ac:spMkLst>
            <pc:docMk/>
            <pc:sldMk cId="2143851660" sldId="257"/>
            <ac:spMk id="3" creationId="{28873E04-53AC-413F-BDC3-CF3D72AEE9C5}"/>
          </ac:spMkLst>
        </pc:spChg>
      </pc:sldChg>
      <pc:sldChg chg="modSp mod">
        <pc:chgData name="Danny Young" userId="cb0f4ce2-eb4f-479e-8e8f-3beb257e632f" providerId="ADAL" clId="{4112B7A2-180C-44AB-BBF2-086BA2C6AB36}" dt="2025-02-27T05:43:49.833" v="335" actId="20577"/>
        <pc:sldMkLst>
          <pc:docMk/>
          <pc:sldMk cId="234076108" sldId="261"/>
        </pc:sldMkLst>
        <pc:spChg chg="mod">
          <ac:chgData name="Danny Young" userId="cb0f4ce2-eb4f-479e-8e8f-3beb257e632f" providerId="ADAL" clId="{4112B7A2-180C-44AB-BBF2-086BA2C6AB36}" dt="2025-02-27T05:43:49.833" v="335" actId="20577"/>
          <ac:spMkLst>
            <pc:docMk/>
            <pc:sldMk cId="234076108" sldId="261"/>
            <ac:spMk id="3" creationId="{F8A4AAB3-8565-4A86-BB67-B761BFFAB43D}"/>
          </ac:spMkLst>
        </pc:spChg>
      </pc:sldChg>
      <pc:sldChg chg="modSp mod">
        <pc:chgData name="Danny Young" userId="cb0f4ce2-eb4f-479e-8e8f-3beb257e632f" providerId="ADAL" clId="{4112B7A2-180C-44AB-BBF2-086BA2C6AB36}" dt="2025-02-27T05:50:21.586" v="351" actId="20577"/>
        <pc:sldMkLst>
          <pc:docMk/>
          <pc:sldMk cId="1190700621" sldId="276"/>
        </pc:sldMkLst>
        <pc:spChg chg="mod">
          <ac:chgData name="Danny Young" userId="cb0f4ce2-eb4f-479e-8e8f-3beb257e632f" providerId="ADAL" clId="{4112B7A2-180C-44AB-BBF2-086BA2C6AB36}" dt="2025-02-27T05:50:21.586" v="351" actId="20577"/>
          <ac:spMkLst>
            <pc:docMk/>
            <pc:sldMk cId="1190700621" sldId="276"/>
            <ac:spMk id="3" creationId="{E2A987A8-B2EB-4CF5-9AB0-93F964F5FC82}"/>
          </ac:spMkLst>
        </pc:spChg>
      </pc:sldChg>
      <pc:sldChg chg="addSp modSp mod">
        <pc:chgData name="Danny Young" userId="cb0f4ce2-eb4f-479e-8e8f-3beb257e632f" providerId="ADAL" clId="{4112B7A2-180C-44AB-BBF2-086BA2C6AB36}" dt="2025-02-27T05:39:47.666" v="225" actId="1076"/>
        <pc:sldMkLst>
          <pc:docMk/>
          <pc:sldMk cId="203811736" sldId="279"/>
        </pc:sldMkLst>
        <pc:spChg chg="mod">
          <ac:chgData name="Danny Young" userId="cb0f4ce2-eb4f-479e-8e8f-3beb257e632f" providerId="ADAL" clId="{4112B7A2-180C-44AB-BBF2-086BA2C6AB36}" dt="2025-02-27T05:39:35.087" v="220" actId="20577"/>
          <ac:spMkLst>
            <pc:docMk/>
            <pc:sldMk cId="203811736" sldId="279"/>
            <ac:spMk id="3" creationId="{4907B78E-BF6C-373C-075E-2F6818D3F518}"/>
          </ac:spMkLst>
        </pc:spChg>
        <pc:spChg chg="mod">
          <ac:chgData name="Danny Young" userId="cb0f4ce2-eb4f-479e-8e8f-3beb257e632f" providerId="ADAL" clId="{4112B7A2-180C-44AB-BBF2-086BA2C6AB36}" dt="2025-02-27T05:35:47.163" v="69" actId="14100"/>
          <ac:spMkLst>
            <pc:docMk/>
            <pc:sldMk cId="203811736" sldId="279"/>
            <ac:spMk id="5" creationId="{AC5519D4-55DA-4518-C453-767D4C4E9577}"/>
          </ac:spMkLst>
        </pc:spChg>
        <pc:graphicFrameChg chg="add mod">
          <ac:chgData name="Danny Young" userId="cb0f4ce2-eb4f-479e-8e8f-3beb257e632f" providerId="ADAL" clId="{4112B7A2-180C-44AB-BBF2-086BA2C6AB36}" dt="2025-02-27T05:39:37.420" v="221" actId="1076"/>
          <ac:graphicFrameMkLst>
            <pc:docMk/>
            <pc:sldMk cId="203811736" sldId="279"/>
            <ac:graphicFrameMk id="2" creationId="{F43EFF5B-3E4B-1FB3-C48B-AF71606D5298}"/>
          </ac:graphicFrameMkLst>
        </pc:graphicFrameChg>
        <pc:graphicFrameChg chg="add mod">
          <ac:chgData name="Danny Young" userId="cb0f4ce2-eb4f-479e-8e8f-3beb257e632f" providerId="ADAL" clId="{4112B7A2-180C-44AB-BBF2-086BA2C6AB36}" dt="2025-02-27T05:39:39.467" v="222" actId="1076"/>
          <ac:graphicFrameMkLst>
            <pc:docMk/>
            <pc:sldMk cId="203811736" sldId="279"/>
            <ac:graphicFrameMk id="6" creationId="{8CDC971E-68A0-38B2-CDB5-ECEFF48FE0CA}"/>
          </ac:graphicFrameMkLst>
        </pc:graphicFrameChg>
        <pc:graphicFrameChg chg="add mod">
          <ac:chgData name="Danny Young" userId="cb0f4ce2-eb4f-479e-8e8f-3beb257e632f" providerId="ADAL" clId="{4112B7A2-180C-44AB-BBF2-086BA2C6AB36}" dt="2025-02-27T05:39:42.017" v="223" actId="1076"/>
          <ac:graphicFrameMkLst>
            <pc:docMk/>
            <pc:sldMk cId="203811736" sldId="279"/>
            <ac:graphicFrameMk id="7" creationId="{973EB78A-58AE-4E76-B66D-C30BFF621754}"/>
          </ac:graphicFrameMkLst>
        </pc:graphicFrameChg>
        <pc:graphicFrameChg chg="add mod">
          <ac:chgData name="Danny Young" userId="cb0f4ce2-eb4f-479e-8e8f-3beb257e632f" providerId="ADAL" clId="{4112B7A2-180C-44AB-BBF2-086BA2C6AB36}" dt="2025-02-27T05:39:44.976" v="224" actId="1076"/>
          <ac:graphicFrameMkLst>
            <pc:docMk/>
            <pc:sldMk cId="203811736" sldId="279"/>
            <ac:graphicFrameMk id="8" creationId="{2033A16A-AD7D-3199-899F-3D35B83E6012}"/>
          </ac:graphicFrameMkLst>
        </pc:graphicFrameChg>
        <pc:graphicFrameChg chg="add mod">
          <ac:chgData name="Danny Young" userId="cb0f4ce2-eb4f-479e-8e8f-3beb257e632f" providerId="ADAL" clId="{4112B7A2-180C-44AB-BBF2-086BA2C6AB36}" dt="2025-02-27T05:39:47.666" v="225" actId="1076"/>
          <ac:graphicFrameMkLst>
            <pc:docMk/>
            <pc:sldMk cId="203811736" sldId="279"/>
            <ac:graphicFrameMk id="9" creationId="{2B78EDC6-D957-F4A7-6415-A7F7B3EFF65F}"/>
          </ac:graphicFrameMkLst>
        </pc:graphicFrameChg>
      </pc:sldChg>
      <pc:sldChg chg="modSp mod">
        <pc:chgData name="Danny Young" userId="cb0f4ce2-eb4f-479e-8e8f-3beb257e632f" providerId="ADAL" clId="{4112B7A2-180C-44AB-BBF2-086BA2C6AB36}" dt="2025-02-27T05:45:03.439" v="336" actId="14100"/>
        <pc:sldMkLst>
          <pc:docMk/>
          <pc:sldMk cId="0" sldId="281"/>
        </pc:sldMkLst>
        <pc:spChg chg="mod">
          <ac:chgData name="Danny Young" userId="cb0f4ce2-eb4f-479e-8e8f-3beb257e632f" providerId="ADAL" clId="{4112B7A2-180C-44AB-BBF2-086BA2C6AB36}" dt="2025-02-27T05:45:03.439" v="336" actId="14100"/>
          <ac:spMkLst>
            <pc:docMk/>
            <pc:sldMk cId="0" sldId="281"/>
            <ac:spMk id="19458" creationId="{24C10443-F6A3-46A9-91C6-A900B87B4EE6}"/>
          </ac:spMkLst>
        </pc:spChg>
      </pc:sldChg>
      <pc:sldChg chg="modSp mod">
        <pc:chgData name="Danny Young" userId="cb0f4ce2-eb4f-479e-8e8f-3beb257e632f" providerId="ADAL" clId="{4112B7A2-180C-44AB-BBF2-086BA2C6AB36}" dt="2025-02-27T05:45:27.318" v="339" actId="14100"/>
        <pc:sldMkLst>
          <pc:docMk/>
          <pc:sldMk cId="0" sldId="289"/>
        </pc:sldMkLst>
        <pc:spChg chg="mod">
          <ac:chgData name="Danny Young" userId="cb0f4ce2-eb4f-479e-8e8f-3beb257e632f" providerId="ADAL" clId="{4112B7A2-180C-44AB-BBF2-086BA2C6AB36}" dt="2025-02-27T05:45:27.318" v="339" actId="14100"/>
          <ac:spMkLst>
            <pc:docMk/>
            <pc:sldMk cId="0" sldId="289"/>
            <ac:spMk id="3" creationId="{51587DBB-1E48-4F7B-A311-92584FCDD0EB}"/>
          </ac:spMkLst>
        </pc:spChg>
      </pc:sldChg>
      <pc:sldChg chg="addSp delSp modSp add mod">
        <pc:chgData name="Danny Young" userId="cb0f4ce2-eb4f-479e-8e8f-3beb257e632f" providerId="ADAL" clId="{4112B7A2-180C-44AB-BBF2-086BA2C6AB36}" dt="2025-02-27T05:43:26.210" v="334" actId="1037"/>
        <pc:sldMkLst>
          <pc:docMk/>
          <pc:sldMk cId="4122271616" sldId="292"/>
        </pc:sldMkLst>
        <pc:graphicFrameChg chg="mod">
          <ac:chgData name="Danny Young" userId="cb0f4ce2-eb4f-479e-8e8f-3beb257e632f" providerId="ADAL" clId="{4112B7A2-180C-44AB-BBF2-086BA2C6AB36}" dt="2025-02-27T05:41:51.934" v="280" actId="1038"/>
          <ac:graphicFrameMkLst>
            <pc:docMk/>
            <pc:sldMk cId="4122271616" sldId="292"/>
            <ac:graphicFrameMk id="2" creationId="{F43EFF5B-3E4B-1FB3-C48B-AF71606D5298}"/>
          </ac:graphicFrameMkLst>
        </pc:graphicFrameChg>
        <pc:graphicFrameChg chg="add del mod">
          <ac:chgData name="Danny Young" userId="cb0f4ce2-eb4f-479e-8e8f-3beb257e632f" providerId="ADAL" clId="{4112B7A2-180C-44AB-BBF2-086BA2C6AB36}" dt="2025-02-27T05:42:22.738" v="299" actId="478"/>
          <ac:graphicFrameMkLst>
            <pc:docMk/>
            <pc:sldMk cId="4122271616" sldId="292"/>
            <ac:graphicFrameMk id="6" creationId="{8CDC971E-68A0-38B2-CDB5-ECEFF48FE0CA}"/>
          </ac:graphicFrameMkLst>
        </pc:graphicFrameChg>
        <pc:graphicFrameChg chg="add del">
          <ac:chgData name="Danny Young" userId="cb0f4ce2-eb4f-479e-8e8f-3beb257e632f" providerId="ADAL" clId="{4112B7A2-180C-44AB-BBF2-086BA2C6AB36}" dt="2025-02-27T05:42:50.592" v="306" actId="478"/>
          <ac:graphicFrameMkLst>
            <pc:docMk/>
            <pc:sldMk cId="4122271616" sldId="292"/>
            <ac:graphicFrameMk id="7" creationId="{973EB78A-58AE-4E76-B66D-C30BFF621754}"/>
          </ac:graphicFrameMkLst>
        </pc:graphicFrameChg>
        <pc:graphicFrameChg chg="add del">
          <ac:chgData name="Danny Young" userId="cb0f4ce2-eb4f-479e-8e8f-3beb257e632f" providerId="ADAL" clId="{4112B7A2-180C-44AB-BBF2-086BA2C6AB36}" dt="2025-02-27T05:42:50.592" v="306" actId="478"/>
          <ac:graphicFrameMkLst>
            <pc:docMk/>
            <pc:sldMk cId="4122271616" sldId="292"/>
            <ac:graphicFrameMk id="8" creationId="{2033A16A-AD7D-3199-899F-3D35B83E6012}"/>
          </ac:graphicFrameMkLst>
        </pc:graphicFrameChg>
        <pc:graphicFrameChg chg="del">
          <ac:chgData name="Danny Young" userId="cb0f4ce2-eb4f-479e-8e8f-3beb257e632f" providerId="ADAL" clId="{4112B7A2-180C-44AB-BBF2-086BA2C6AB36}" dt="2025-02-27T05:42:50.592" v="306" actId="478"/>
          <ac:graphicFrameMkLst>
            <pc:docMk/>
            <pc:sldMk cId="4122271616" sldId="292"/>
            <ac:graphicFrameMk id="9" creationId="{2B78EDC6-D957-F4A7-6415-A7F7B3EFF65F}"/>
          </ac:graphicFrameMkLst>
        </pc:graphicFrameChg>
        <pc:graphicFrameChg chg="add mod">
          <ac:chgData name="Danny Young" userId="cb0f4ce2-eb4f-479e-8e8f-3beb257e632f" providerId="ADAL" clId="{4112B7A2-180C-44AB-BBF2-086BA2C6AB36}" dt="2025-02-27T05:41:00.068" v="260" actId="1076"/>
          <ac:graphicFrameMkLst>
            <pc:docMk/>
            <pc:sldMk cId="4122271616" sldId="292"/>
            <ac:graphicFrameMk id="10" creationId="{AA0A6D71-94BF-6F90-E041-8DD6394D2648}"/>
          </ac:graphicFrameMkLst>
        </pc:graphicFrameChg>
        <pc:graphicFrameChg chg="add mod">
          <ac:chgData name="Danny Young" userId="cb0f4ce2-eb4f-479e-8e8f-3beb257e632f" providerId="ADAL" clId="{4112B7A2-180C-44AB-BBF2-086BA2C6AB36}" dt="2025-02-27T05:41:39.376" v="266" actId="1076"/>
          <ac:graphicFrameMkLst>
            <pc:docMk/>
            <pc:sldMk cId="4122271616" sldId="292"/>
            <ac:graphicFrameMk id="11" creationId="{A602B4D1-CF03-2DBF-6AD5-A861A9FAB026}"/>
          </ac:graphicFrameMkLst>
        </pc:graphicFrameChg>
        <pc:graphicFrameChg chg="add mod">
          <ac:chgData name="Danny Young" userId="cb0f4ce2-eb4f-479e-8e8f-3beb257e632f" providerId="ADAL" clId="{4112B7A2-180C-44AB-BBF2-086BA2C6AB36}" dt="2025-02-27T05:42:02.689" v="293" actId="1036"/>
          <ac:graphicFrameMkLst>
            <pc:docMk/>
            <pc:sldMk cId="4122271616" sldId="292"/>
            <ac:graphicFrameMk id="12" creationId="{2F3F264A-97CE-2854-632F-0397F7691744}"/>
          </ac:graphicFrameMkLst>
        </pc:graphicFrameChg>
        <pc:graphicFrameChg chg="add mod">
          <ac:chgData name="Danny Young" userId="cb0f4ce2-eb4f-479e-8e8f-3beb257e632f" providerId="ADAL" clId="{4112B7A2-180C-44AB-BBF2-086BA2C6AB36}" dt="2025-02-27T05:42:47.468" v="305" actId="1036"/>
          <ac:graphicFrameMkLst>
            <pc:docMk/>
            <pc:sldMk cId="4122271616" sldId="292"/>
            <ac:graphicFrameMk id="13" creationId="{23B36243-04B3-7281-2DB2-8FB90BAB5056}"/>
          </ac:graphicFrameMkLst>
        </pc:graphicFrameChg>
        <pc:graphicFrameChg chg="add mod">
          <ac:chgData name="Danny Young" userId="cb0f4ce2-eb4f-479e-8e8f-3beb257e632f" providerId="ADAL" clId="{4112B7A2-180C-44AB-BBF2-086BA2C6AB36}" dt="2025-02-27T05:43:26.210" v="334" actId="1037"/>
          <ac:graphicFrameMkLst>
            <pc:docMk/>
            <pc:sldMk cId="4122271616" sldId="292"/>
            <ac:graphicFrameMk id="14" creationId="{F091F5C5-E64D-00ED-0865-4110DCC46578}"/>
          </ac:graphicFrameMkLst>
        </pc:graphicFrameChg>
      </pc:sldChg>
      <pc:sldChg chg="addSp delSp modSp new mod">
        <pc:chgData name="Danny Young" userId="cb0f4ce2-eb4f-479e-8e8f-3beb257e632f" providerId="ADAL" clId="{4112B7A2-180C-44AB-BBF2-086BA2C6AB36}" dt="2025-02-27T17:06:06.031" v="577"/>
        <pc:sldMkLst>
          <pc:docMk/>
          <pc:sldMk cId="1143832760" sldId="293"/>
        </pc:sldMkLst>
        <pc:spChg chg="del">
          <ac:chgData name="Danny Young" userId="cb0f4ce2-eb4f-479e-8e8f-3beb257e632f" providerId="ADAL" clId="{4112B7A2-180C-44AB-BBF2-086BA2C6AB36}" dt="2025-02-27T17:06:01.372" v="574" actId="478"/>
          <ac:spMkLst>
            <pc:docMk/>
            <pc:sldMk cId="1143832760" sldId="293"/>
            <ac:spMk id="2" creationId="{AE3BE3E6-2F0F-4DE9-540F-6FC0D67BE421}"/>
          </ac:spMkLst>
        </pc:spChg>
        <pc:spChg chg="mod">
          <ac:chgData name="Danny Young" userId="cb0f4ce2-eb4f-479e-8e8f-3beb257e632f" providerId="ADAL" clId="{4112B7A2-180C-44AB-BBF2-086BA2C6AB36}" dt="2025-02-27T17:06:03.893" v="575" actId="1076"/>
          <ac:spMkLst>
            <pc:docMk/>
            <pc:sldMk cId="1143832760" sldId="293"/>
            <ac:spMk id="3" creationId="{5E6A4D68-AACE-8B1E-03A8-7271FA5A43DD}"/>
          </ac:spMkLst>
        </pc:spChg>
        <pc:spChg chg="add mod">
          <ac:chgData name="Danny Young" userId="cb0f4ce2-eb4f-479e-8e8f-3beb257e632f" providerId="ADAL" clId="{4112B7A2-180C-44AB-BBF2-086BA2C6AB36}" dt="2025-02-27T17:06:06.031" v="577"/>
          <ac:spMkLst>
            <pc:docMk/>
            <pc:sldMk cId="1143832760" sldId="293"/>
            <ac:spMk id="4" creationId="{D022C44B-F562-4B5B-7D52-9112EABF2570}"/>
          </ac:spMkLst>
        </pc:spChg>
      </pc:sldChg>
      <pc:sldChg chg="modSp add mod">
        <pc:chgData name="Danny Young" userId="cb0f4ce2-eb4f-479e-8e8f-3beb257e632f" providerId="ADAL" clId="{4112B7A2-180C-44AB-BBF2-086BA2C6AB36}" dt="2025-02-27T17:06:10.370" v="579" actId="20577"/>
        <pc:sldMkLst>
          <pc:docMk/>
          <pc:sldMk cId="2950239106" sldId="294"/>
        </pc:sldMkLst>
        <pc:spChg chg="mod">
          <ac:chgData name="Danny Young" userId="cb0f4ce2-eb4f-479e-8e8f-3beb257e632f" providerId="ADAL" clId="{4112B7A2-180C-44AB-BBF2-086BA2C6AB36}" dt="2025-02-27T17:06:10.370" v="579" actId="20577"/>
          <ac:spMkLst>
            <pc:docMk/>
            <pc:sldMk cId="2950239106" sldId="294"/>
            <ac:spMk id="3" creationId="{5E6A4D68-AACE-8B1E-03A8-7271FA5A43DD}"/>
          </ac:spMkLst>
        </pc:spChg>
      </pc:sldChg>
      <pc:sldChg chg="modSp add mod">
        <pc:chgData name="Danny Young" userId="cb0f4ce2-eb4f-479e-8e8f-3beb257e632f" providerId="ADAL" clId="{4112B7A2-180C-44AB-BBF2-086BA2C6AB36}" dt="2025-02-27T17:06:23.896" v="613" actId="20577"/>
        <pc:sldMkLst>
          <pc:docMk/>
          <pc:sldMk cId="1585006141" sldId="295"/>
        </pc:sldMkLst>
        <pc:spChg chg="mod">
          <ac:chgData name="Danny Young" userId="cb0f4ce2-eb4f-479e-8e8f-3beb257e632f" providerId="ADAL" clId="{4112B7A2-180C-44AB-BBF2-086BA2C6AB36}" dt="2025-02-27T17:06:23.896" v="613" actId="20577"/>
          <ac:spMkLst>
            <pc:docMk/>
            <pc:sldMk cId="1585006141" sldId="295"/>
            <ac:spMk id="3" creationId="{5E6A4D68-AACE-8B1E-03A8-7271FA5A43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E0F2-EFE6-4597-AA00-BB864EFBE3FA}"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73005-E2E6-4F84-AC6B-02AC6E890E77}" type="slidenum">
              <a:rPr lang="en-US" smtClean="0"/>
              <a:t>‹#›</a:t>
            </a:fld>
            <a:endParaRPr lang="en-US"/>
          </a:p>
        </p:txBody>
      </p:sp>
    </p:spTree>
    <p:extLst>
      <p:ext uri="{BB962C8B-B14F-4D97-AF65-F5344CB8AC3E}">
        <p14:creationId xmlns:p14="http://schemas.microsoft.com/office/powerpoint/2010/main" val="2277220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73005-E2E6-4F84-AC6B-02AC6E890E77}" type="slidenum">
              <a:rPr lang="en-US" smtClean="0"/>
              <a:t>1</a:t>
            </a:fld>
            <a:endParaRPr lang="en-US"/>
          </a:p>
        </p:txBody>
      </p:sp>
    </p:spTree>
    <p:extLst>
      <p:ext uri="{BB962C8B-B14F-4D97-AF65-F5344CB8AC3E}">
        <p14:creationId xmlns:p14="http://schemas.microsoft.com/office/powerpoint/2010/main" val="4181181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73005-E2E6-4F84-AC6B-02AC6E890E77}" type="slidenum">
              <a:rPr lang="en-US" smtClean="0"/>
              <a:t>15</a:t>
            </a:fld>
            <a:endParaRPr lang="en-US"/>
          </a:p>
        </p:txBody>
      </p:sp>
    </p:spTree>
    <p:extLst>
      <p:ext uri="{BB962C8B-B14F-4D97-AF65-F5344CB8AC3E}">
        <p14:creationId xmlns:p14="http://schemas.microsoft.com/office/powerpoint/2010/main" val="3972779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73005-E2E6-4F84-AC6B-02AC6E890E77}" type="slidenum">
              <a:rPr lang="en-US" smtClean="0"/>
              <a:t>16</a:t>
            </a:fld>
            <a:endParaRPr lang="en-US"/>
          </a:p>
        </p:txBody>
      </p:sp>
    </p:spTree>
    <p:extLst>
      <p:ext uri="{BB962C8B-B14F-4D97-AF65-F5344CB8AC3E}">
        <p14:creationId xmlns:p14="http://schemas.microsoft.com/office/powerpoint/2010/main" val="1072938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73005-E2E6-4F84-AC6B-02AC6E890E77}" type="slidenum">
              <a:rPr lang="en-US" smtClean="0"/>
              <a:t>17</a:t>
            </a:fld>
            <a:endParaRPr lang="en-US"/>
          </a:p>
        </p:txBody>
      </p:sp>
    </p:spTree>
    <p:extLst>
      <p:ext uri="{BB962C8B-B14F-4D97-AF65-F5344CB8AC3E}">
        <p14:creationId xmlns:p14="http://schemas.microsoft.com/office/powerpoint/2010/main" val="3957933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73005-E2E6-4F84-AC6B-02AC6E890E77}" type="slidenum">
              <a:rPr lang="en-US" smtClean="0"/>
              <a:t>18</a:t>
            </a:fld>
            <a:endParaRPr lang="en-US"/>
          </a:p>
        </p:txBody>
      </p:sp>
    </p:spTree>
    <p:extLst>
      <p:ext uri="{BB962C8B-B14F-4D97-AF65-F5344CB8AC3E}">
        <p14:creationId xmlns:p14="http://schemas.microsoft.com/office/powerpoint/2010/main" val="1223562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73005-E2E6-4F84-AC6B-02AC6E890E77}" type="slidenum">
              <a:rPr lang="en-US" smtClean="0"/>
              <a:t>19</a:t>
            </a:fld>
            <a:endParaRPr lang="en-US"/>
          </a:p>
        </p:txBody>
      </p:sp>
    </p:spTree>
    <p:extLst>
      <p:ext uri="{BB962C8B-B14F-4D97-AF65-F5344CB8AC3E}">
        <p14:creationId xmlns:p14="http://schemas.microsoft.com/office/powerpoint/2010/main" val="2644750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73005-E2E6-4F84-AC6B-02AC6E890E77}" type="slidenum">
              <a:rPr lang="en-US" smtClean="0"/>
              <a:t>20</a:t>
            </a:fld>
            <a:endParaRPr lang="en-US"/>
          </a:p>
        </p:txBody>
      </p:sp>
    </p:spTree>
    <p:extLst>
      <p:ext uri="{BB962C8B-B14F-4D97-AF65-F5344CB8AC3E}">
        <p14:creationId xmlns:p14="http://schemas.microsoft.com/office/powerpoint/2010/main" val="1553413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73005-E2E6-4F84-AC6B-02AC6E890E77}" type="slidenum">
              <a:rPr lang="en-US" smtClean="0"/>
              <a:t>21</a:t>
            </a:fld>
            <a:endParaRPr lang="en-US"/>
          </a:p>
        </p:txBody>
      </p:sp>
    </p:spTree>
    <p:extLst>
      <p:ext uri="{BB962C8B-B14F-4D97-AF65-F5344CB8AC3E}">
        <p14:creationId xmlns:p14="http://schemas.microsoft.com/office/powerpoint/2010/main" val="293055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73005-E2E6-4F84-AC6B-02AC6E890E77}" type="slidenum">
              <a:rPr lang="en-US" smtClean="0"/>
              <a:t>22</a:t>
            </a:fld>
            <a:endParaRPr lang="en-US"/>
          </a:p>
        </p:txBody>
      </p:sp>
    </p:spTree>
    <p:extLst>
      <p:ext uri="{BB962C8B-B14F-4D97-AF65-F5344CB8AC3E}">
        <p14:creationId xmlns:p14="http://schemas.microsoft.com/office/powerpoint/2010/main" val="4076703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73005-E2E6-4F84-AC6B-02AC6E890E77}" type="slidenum">
              <a:rPr lang="en-US" smtClean="0"/>
              <a:t>23</a:t>
            </a:fld>
            <a:endParaRPr lang="en-US"/>
          </a:p>
        </p:txBody>
      </p:sp>
    </p:spTree>
    <p:extLst>
      <p:ext uri="{BB962C8B-B14F-4D97-AF65-F5344CB8AC3E}">
        <p14:creationId xmlns:p14="http://schemas.microsoft.com/office/powerpoint/2010/main" val="347086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73005-E2E6-4F84-AC6B-02AC6E890E77}" type="slidenum">
              <a:rPr lang="en-US" smtClean="0"/>
              <a:t>24</a:t>
            </a:fld>
            <a:endParaRPr lang="en-US"/>
          </a:p>
        </p:txBody>
      </p:sp>
    </p:spTree>
    <p:extLst>
      <p:ext uri="{BB962C8B-B14F-4D97-AF65-F5344CB8AC3E}">
        <p14:creationId xmlns:p14="http://schemas.microsoft.com/office/powerpoint/2010/main" val="2311185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73005-E2E6-4F84-AC6B-02AC6E890E77}" type="slidenum">
              <a:rPr lang="en-US" smtClean="0"/>
              <a:t>7</a:t>
            </a:fld>
            <a:endParaRPr lang="en-US"/>
          </a:p>
        </p:txBody>
      </p:sp>
    </p:spTree>
    <p:extLst>
      <p:ext uri="{BB962C8B-B14F-4D97-AF65-F5344CB8AC3E}">
        <p14:creationId xmlns:p14="http://schemas.microsoft.com/office/powerpoint/2010/main" val="1328943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73005-E2E6-4F84-AC6B-02AC6E890E77}" type="slidenum">
              <a:rPr lang="en-US" smtClean="0"/>
              <a:t>25</a:t>
            </a:fld>
            <a:endParaRPr lang="en-US"/>
          </a:p>
        </p:txBody>
      </p:sp>
    </p:spTree>
    <p:extLst>
      <p:ext uri="{BB962C8B-B14F-4D97-AF65-F5344CB8AC3E}">
        <p14:creationId xmlns:p14="http://schemas.microsoft.com/office/powerpoint/2010/main" val="846226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73005-E2E6-4F84-AC6B-02AC6E890E77}" type="slidenum">
              <a:rPr lang="en-US" smtClean="0"/>
              <a:t>26</a:t>
            </a:fld>
            <a:endParaRPr lang="en-US"/>
          </a:p>
        </p:txBody>
      </p:sp>
    </p:spTree>
    <p:extLst>
      <p:ext uri="{BB962C8B-B14F-4D97-AF65-F5344CB8AC3E}">
        <p14:creationId xmlns:p14="http://schemas.microsoft.com/office/powerpoint/2010/main" val="1275678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48D9DEB6-A054-40CA-A129-21F6E2C8D34A}"/>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6DE5907-AD61-4631-BA0C-F719E7158E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0484" name="Slide Number Placeholder 3">
            <a:extLst>
              <a:ext uri="{FF2B5EF4-FFF2-40B4-BE49-F238E27FC236}">
                <a16:creationId xmlns:a16="http://schemas.microsoft.com/office/drawing/2014/main" id="{AFA64583-EADA-467E-A119-10490882E8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1B4363-977F-4CCA-B2D3-E7036F389700}" type="slidenum">
              <a:rPr lang="en-CA" altLang="en-US"/>
              <a:pPr/>
              <a:t>27</a:t>
            </a:fld>
            <a:endParaRPr lang="en-CA"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30A9590-7D20-48EC-A4E9-DDCB5E32ADC2}"/>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2FE00575-B9E5-428B-93F1-5DF64CABF8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6628" name="Slide Number Placeholder 3">
            <a:extLst>
              <a:ext uri="{FF2B5EF4-FFF2-40B4-BE49-F238E27FC236}">
                <a16:creationId xmlns:a16="http://schemas.microsoft.com/office/drawing/2014/main" id="{2EDB960B-6BB9-4AFA-926F-6C8F75DD01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D8B19E-A153-4D3D-ABF9-CF62AA5496A7}" type="slidenum">
              <a:rPr lang="en-CA" altLang="en-US"/>
              <a:pPr/>
              <a:t>28</a:t>
            </a:fld>
            <a:endParaRPr lang="en-CA"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B2E54E9-2C3B-4150-9232-3D41B8FA3DC0}"/>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E1A60168-62B7-46ED-9A61-2FF88FA56C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8676" name="Slide Number Placeholder 3">
            <a:extLst>
              <a:ext uri="{FF2B5EF4-FFF2-40B4-BE49-F238E27FC236}">
                <a16:creationId xmlns:a16="http://schemas.microsoft.com/office/drawing/2014/main" id="{A86357E7-1B6D-4745-B28C-0568EC6702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A1941D-B5AA-461B-B45D-EEE65EBB1414}" type="slidenum">
              <a:rPr lang="en-CA" altLang="en-US"/>
              <a:pPr/>
              <a:t>29</a:t>
            </a:fld>
            <a:endParaRPr lang="en-CA"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878453E-F51C-414D-B7BB-2A085644EEE1}"/>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8D87C196-8F2B-4D8F-81C8-22FA35DD42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0724" name="Slide Number Placeholder 3">
            <a:extLst>
              <a:ext uri="{FF2B5EF4-FFF2-40B4-BE49-F238E27FC236}">
                <a16:creationId xmlns:a16="http://schemas.microsoft.com/office/drawing/2014/main" id="{8B9C9D50-7423-400F-896A-44C67430D8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C37E7B-8F71-4141-8E93-DB184AFC2040}" type="slidenum">
              <a:rPr lang="en-CA" altLang="en-US"/>
              <a:pPr/>
              <a:t>30</a:t>
            </a:fld>
            <a:endParaRPr lang="en-CA"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AA17FF4-D996-499F-A5AE-931F018E966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5980A648-183D-4FC6-8AB4-0D2533F38D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3012" name="Slide Number Placeholder 3">
            <a:extLst>
              <a:ext uri="{FF2B5EF4-FFF2-40B4-BE49-F238E27FC236}">
                <a16:creationId xmlns:a16="http://schemas.microsoft.com/office/drawing/2014/main" id="{363C5DB1-586E-4F02-8934-3C06341E74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301376-B6EE-4665-9EE1-372100DC3CB8}" type="slidenum">
              <a:rPr lang="en-CA" altLang="en-US"/>
              <a:pPr/>
              <a:t>31</a:t>
            </a:fld>
            <a:endParaRPr lang="en-CA"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2A222F1-40BD-4E01-8AA8-F58971BD9A7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58CB2A3D-BA86-4D27-B883-A32CB3948A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5060" name="Slide Number Placeholder 3">
            <a:extLst>
              <a:ext uri="{FF2B5EF4-FFF2-40B4-BE49-F238E27FC236}">
                <a16:creationId xmlns:a16="http://schemas.microsoft.com/office/drawing/2014/main" id="{4ADA5040-412D-4092-BA69-FCD61FCA0B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A748A1-683D-4B80-862B-C5E29ABB7D6B}" type="slidenum">
              <a:rPr lang="en-CA" altLang="en-US"/>
              <a:pPr/>
              <a:t>32</a:t>
            </a:fld>
            <a:endParaRPr lang="en-CA"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4E04485-F943-4D7D-9B33-94BD4972ADB8}"/>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520691EC-6D48-4D3A-B33E-7EE1885C52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2772" name="Slide Number Placeholder 3">
            <a:extLst>
              <a:ext uri="{FF2B5EF4-FFF2-40B4-BE49-F238E27FC236}">
                <a16:creationId xmlns:a16="http://schemas.microsoft.com/office/drawing/2014/main" id="{C47CC34C-C48D-430A-A6BD-5FAB1CA709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F2583B-D01C-4D8D-AF93-F76E10E1AD5A}" type="slidenum">
              <a:rPr lang="en-CA" altLang="en-US"/>
              <a:pPr/>
              <a:t>33</a:t>
            </a:fld>
            <a:endParaRPr lang="en-CA"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71A79631-1A44-401D-AFA4-744D20400F1F}"/>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D6EE5FA3-4F2D-4547-8526-7F1DFA93D6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4820" name="Slide Number Placeholder 3">
            <a:extLst>
              <a:ext uri="{FF2B5EF4-FFF2-40B4-BE49-F238E27FC236}">
                <a16:creationId xmlns:a16="http://schemas.microsoft.com/office/drawing/2014/main" id="{ADB716E9-7DE2-4F75-A44D-5580A6CBC5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5070B1-9282-4A97-8B58-00518CC7413F}" type="slidenum">
              <a:rPr lang="en-CA" altLang="en-US"/>
              <a:pPr/>
              <a:t>34</a:t>
            </a:fld>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73005-E2E6-4F84-AC6B-02AC6E890E77}" type="slidenum">
              <a:rPr lang="en-US" smtClean="0"/>
              <a:t>8</a:t>
            </a:fld>
            <a:endParaRPr lang="en-US"/>
          </a:p>
        </p:txBody>
      </p:sp>
    </p:spTree>
    <p:extLst>
      <p:ext uri="{BB962C8B-B14F-4D97-AF65-F5344CB8AC3E}">
        <p14:creationId xmlns:p14="http://schemas.microsoft.com/office/powerpoint/2010/main" val="2061923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BDBB045-DBBF-4759-9171-3BE60E99D18D}"/>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9AFCF927-9109-463D-AC43-B4AC3A0E81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6868" name="Slide Number Placeholder 3">
            <a:extLst>
              <a:ext uri="{FF2B5EF4-FFF2-40B4-BE49-F238E27FC236}">
                <a16:creationId xmlns:a16="http://schemas.microsoft.com/office/drawing/2014/main" id="{A455CC3B-23DF-40D8-917D-C58BB1A20C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49F12D-DD89-43BB-B180-AAFF0B57294F}" type="slidenum">
              <a:rPr lang="en-CA" altLang="en-US"/>
              <a:pPr/>
              <a:t>35</a:t>
            </a:fld>
            <a:endParaRPr lang="en-CA"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9A85599F-9F23-471A-8996-01512B23C432}"/>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3086C1F3-A330-47EB-B3FB-A08E22E7B6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8916" name="Slide Number Placeholder 3">
            <a:extLst>
              <a:ext uri="{FF2B5EF4-FFF2-40B4-BE49-F238E27FC236}">
                <a16:creationId xmlns:a16="http://schemas.microsoft.com/office/drawing/2014/main" id="{E2D23BC2-E738-49CC-BD4C-2F131BE470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D0DA99-5AA5-4365-8A41-A947FA13266F}" type="slidenum">
              <a:rPr lang="en-CA" altLang="en-US"/>
              <a:pPr/>
              <a:t>36</a:t>
            </a:fld>
            <a:endParaRPr lang="en-CA"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AA6EF-C0B8-4C9B-9BB4-F4F3B3FB6F83}" type="slidenum">
              <a:rPr lang="en-CA" altLang="en-US" smtClean="0"/>
              <a:pPr/>
              <a:t>37</a:t>
            </a:fld>
            <a:endParaRPr lang="en-CA" altLang="en-US"/>
          </a:p>
        </p:txBody>
      </p:sp>
    </p:spTree>
    <p:extLst>
      <p:ext uri="{BB962C8B-B14F-4D97-AF65-F5344CB8AC3E}">
        <p14:creationId xmlns:p14="http://schemas.microsoft.com/office/powerpoint/2010/main" val="1706382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AA6EF-C0B8-4C9B-9BB4-F4F3B3FB6F83}" type="slidenum">
              <a:rPr lang="en-CA" altLang="en-US" smtClean="0"/>
              <a:pPr/>
              <a:t>38</a:t>
            </a:fld>
            <a:endParaRPr lang="en-CA" altLang="en-US"/>
          </a:p>
        </p:txBody>
      </p:sp>
    </p:spTree>
    <p:extLst>
      <p:ext uri="{BB962C8B-B14F-4D97-AF65-F5344CB8AC3E}">
        <p14:creationId xmlns:p14="http://schemas.microsoft.com/office/powerpoint/2010/main" val="1037060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73005-E2E6-4F84-AC6B-02AC6E890E77}" type="slidenum">
              <a:rPr lang="en-US" smtClean="0"/>
              <a:t>9</a:t>
            </a:fld>
            <a:endParaRPr lang="en-US"/>
          </a:p>
        </p:txBody>
      </p:sp>
    </p:spTree>
    <p:extLst>
      <p:ext uri="{BB962C8B-B14F-4D97-AF65-F5344CB8AC3E}">
        <p14:creationId xmlns:p14="http://schemas.microsoft.com/office/powerpoint/2010/main" val="3433438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73005-E2E6-4F84-AC6B-02AC6E890E77}" type="slidenum">
              <a:rPr lang="en-US" smtClean="0"/>
              <a:t>10</a:t>
            </a:fld>
            <a:endParaRPr lang="en-US"/>
          </a:p>
        </p:txBody>
      </p:sp>
    </p:spTree>
    <p:extLst>
      <p:ext uri="{BB962C8B-B14F-4D97-AF65-F5344CB8AC3E}">
        <p14:creationId xmlns:p14="http://schemas.microsoft.com/office/powerpoint/2010/main" val="2429570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73005-E2E6-4F84-AC6B-02AC6E890E77}" type="slidenum">
              <a:rPr lang="en-US" smtClean="0"/>
              <a:t>11</a:t>
            </a:fld>
            <a:endParaRPr lang="en-US"/>
          </a:p>
        </p:txBody>
      </p:sp>
    </p:spTree>
    <p:extLst>
      <p:ext uri="{BB962C8B-B14F-4D97-AF65-F5344CB8AC3E}">
        <p14:creationId xmlns:p14="http://schemas.microsoft.com/office/powerpoint/2010/main" val="2099005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73005-E2E6-4F84-AC6B-02AC6E890E77}" type="slidenum">
              <a:rPr lang="en-US" smtClean="0"/>
              <a:t>12</a:t>
            </a:fld>
            <a:endParaRPr lang="en-US"/>
          </a:p>
        </p:txBody>
      </p:sp>
    </p:spTree>
    <p:extLst>
      <p:ext uri="{BB962C8B-B14F-4D97-AF65-F5344CB8AC3E}">
        <p14:creationId xmlns:p14="http://schemas.microsoft.com/office/powerpoint/2010/main" val="2186449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73005-E2E6-4F84-AC6B-02AC6E890E77}" type="slidenum">
              <a:rPr lang="en-US" smtClean="0"/>
              <a:t>13</a:t>
            </a:fld>
            <a:endParaRPr lang="en-US"/>
          </a:p>
        </p:txBody>
      </p:sp>
    </p:spTree>
    <p:extLst>
      <p:ext uri="{BB962C8B-B14F-4D97-AF65-F5344CB8AC3E}">
        <p14:creationId xmlns:p14="http://schemas.microsoft.com/office/powerpoint/2010/main" val="2712193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73005-E2E6-4F84-AC6B-02AC6E890E77}" type="slidenum">
              <a:rPr lang="en-US" smtClean="0"/>
              <a:t>14</a:t>
            </a:fld>
            <a:endParaRPr lang="en-US"/>
          </a:p>
        </p:txBody>
      </p:sp>
    </p:spTree>
    <p:extLst>
      <p:ext uri="{BB962C8B-B14F-4D97-AF65-F5344CB8AC3E}">
        <p14:creationId xmlns:p14="http://schemas.microsoft.com/office/powerpoint/2010/main" val="52224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CFB30-A736-4D8D-AD4A-1F45311399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B96B801-F901-471F-882E-E8DCB696C2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211223A-F99B-4B29-9F00-0084C49F31E8}"/>
              </a:ext>
            </a:extLst>
          </p:cNvPr>
          <p:cNvSpPr>
            <a:spLocks noGrp="1"/>
          </p:cNvSpPr>
          <p:nvPr>
            <p:ph type="dt" sz="half" idx="10"/>
          </p:nvPr>
        </p:nvSpPr>
        <p:spPr/>
        <p:txBody>
          <a:bodyPr/>
          <a:lstStyle/>
          <a:p>
            <a:fld id="{91ABF21C-3576-4D0E-AF1C-CDDC8FD044B6}" type="datetimeFigureOut">
              <a:rPr lang="en-CA" smtClean="0"/>
              <a:t>2025-02-27</a:t>
            </a:fld>
            <a:endParaRPr lang="en-CA"/>
          </a:p>
        </p:txBody>
      </p:sp>
      <p:sp>
        <p:nvSpPr>
          <p:cNvPr id="5" name="Footer Placeholder 4">
            <a:extLst>
              <a:ext uri="{FF2B5EF4-FFF2-40B4-BE49-F238E27FC236}">
                <a16:creationId xmlns:a16="http://schemas.microsoft.com/office/drawing/2014/main" id="{AE8336BE-CAD7-49B3-908C-EA5B7FEB565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B54419-16FE-4672-B603-E437E099A495}"/>
              </a:ext>
            </a:extLst>
          </p:cNvPr>
          <p:cNvSpPr>
            <a:spLocks noGrp="1"/>
          </p:cNvSpPr>
          <p:nvPr>
            <p:ph type="sldNum" sz="quarter" idx="12"/>
          </p:nvPr>
        </p:nvSpPr>
        <p:spPr/>
        <p:txBody>
          <a:bodyPr/>
          <a:lstStyle/>
          <a:p>
            <a:fld id="{A0021CD3-D6F5-4CFF-8D3A-20F2AA7C822E}" type="slidenum">
              <a:rPr lang="en-CA" smtClean="0"/>
              <a:t>‹#›</a:t>
            </a:fld>
            <a:endParaRPr lang="en-CA"/>
          </a:p>
        </p:txBody>
      </p:sp>
    </p:spTree>
    <p:extLst>
      <p:ext uri="{BB962C8B-B14F-4D97-AF65-F5344CB8AC3E}">
        <p14:creationId xmlns:p14="http://schemas.microsoft.com/office/powerpoint/2010/main" val="2176468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1126B-D677-44EE-9BC5-7023D8A1095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52BA73D-AD8C-4152-BFC9-B9176AD332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CA3A49-1EBE-475E-B8B5-B15DE755C728}"/>
              </a:ext>
            </a:extLst>
          </p:cNvPr>
          <p:cNvSpPr>
            <a:spLocks noGrp="1"/>
          </p:cNvSpPr>
          <p:nvPr>
            <p:ph type="dt" sz="half" idx="10"/>
          </p:nvPr>
        </p:nvSpPr>
        <p:spPr/>
        <p:txBody>
          <a:bodyPr/>
          <a:lstStyle/>
          <a:p>
            <a:fld id="{91ABF21C-3576-4D0E-AF1C-CDDC8FD044B6}" type="datetimeFigureOut">
              <a:rPr lang="en-CA" smtClean="0"/>
              <a:t>2025-02-27</a:t>
            </a:fld>
            <a:endParaRPr lang="en-CA"/>
          </a:p>
        </p:txBody>
      </p:sp>
      <p:sp>
        <p:nvSpPr>
          <p:cNvPr id="5" name="Footer Placeholder 4">
            <a:extLst>
              <a:ext uri="{FF2B5EF4-FFF2-40B4-BE49-F238E27FC236}">
                <a16:creationId xmlns:a16="http://schemas.microsoft.com/office/drawing/2014/main" id="{3F38E337-A282-4679-8B64-C392C06270E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1F15DD5-88F4-4478-9C95-FED43D2D46BF}"/>
              </a:ext>
            </a:extLst>
          </p:cNvPr>
          <p:cNvSpPr>
            <a:spLocks noGrp="1"/>
          </p:cNvSpPr>
          <p:nvPr>
            <p:ph type="sldNum" sz="quarter" idx="12"/>
          </p:nvPr>
        </p:nvSpPr>
        <p:spPr/>
        <p:txBody>
          <a:bodyPr/>
          <a:lstStyle/>
          <a:p>
            <a:fld id="{A0021CD3-D6F5-4CFF-8D3A-20F2AA7C822E}" type="slidenum">
              <a:rPr lang="en-CA" smtClean="0"/>
              <a:t>‹#›</a:t>
            </a:fld>
            <a:endParaRPr lang="en-CA"/>
          </a:p>
        </p:txBody>
      </p:sp>
    </p:spTree>
    <p:extLst>
      <p:ext uri="{BB962C8B-B14F-4D97-AF65-F5344CB8AC3E}">
        <p14:creationId xmlns:p14="http://schemas.microsoft.com/office/powerpoint/2010/main" val="763254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0F6E93-ECA3-42D6-B909-220CFD6631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3825906-4015-47B6-BFEE-D9C7D7DC89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9EB7D77-B0DD-46A1-90C0-0924690A33C4}"/>
              </a:ext>
            </a:extLst>
          </p:cNvPr>
          <p:cNvSpPr>
            <a:spLocks noGrp="1"/>
          </p:cNvSpPr>
          <p:nvPr>
            <p:ph type="dt" sz="half" idx="10"/>
          </p:nvPr>
        </p:nvSpPr>
        <p:spPr/>
        <p:txBody>
          <a:bodyPr/>
          <a:lstStyle/>
          <a:p>
            <a:fld id="{91ABF21C-3576-4D0E-AF1C-CDDC8FD044B6}" type="datetimeFigureOut">
              <a:rPr lang="en-CA" smtClean="0"/>
              <a:t>2025-02-27</a:t>
            </a:fld>
            <a:endParaRPr lang="en-CA"/>
          </a:p>
        </p:txBody>
      </p:sp>
      <p:sp>
        <p:nvSpPr>
          <p:cNvPr id="5" name="Footer Placeholder 4">
            <a:extLst>
              <a:ext uri="{FF2B5EF4-FFF2-40B4-BE49-F238E27FC236}">
                <a16:creationId xmlns:a16="http://schemas.microsoft.com/office/drawing/2014/main" id="{8735FF36-C496-4B58-9518-BA016150BC9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3E47ED6-6785-423F-835F-1B8D6D369F3D}"/>
              </a:ext>
            </a:extLst>
          </p:cNvPr>
          <p:cNvSpPr>
            <a:spLocks noGrp="1"/>
          </p:cNvSpPr>
          <p:nvPr>
            <p:ph type="sldNum" sz="quarter" idx="12"/>
          </p:nvPr>
        </p:nvSpPr>
        <p:spPr/>
        <p:txBody>
          <a:bodyPr/>
          <a:lstStyle/>
          <a:p>
            <a:fld id="{A0021CD3-D6F5-4CFF-8D3A-20F2AA7C822E}" type="slidenum">
              <a:rPr lang="en-CA" smtClean="0"/>
              <a:t>‹#›</a:t>
            </a:fld>
            <a:endParaRPr lang="en-CA"/>
          </a:p>
        </p:txBody>
      </p:sp>
    </p:spTree>
    <p:extLst>
      <p:ext uri="{BB962C8B-B14F-4D97-AF65-F5344CB8AC3E}">
        <p14:creationId xmlns:p14="http://schemas.microsoft.com/office/powerpoint/2010/main" val="102365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CF49-B6CB-409D-B636-13820C4B760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C8107C2-0058-40D0-97AE-85731F70EB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0F2CC2B-DF97-4A24-B656-D21400A5D434}"/>
              </a:ext>
            </a:extLst>
          </p:cNvPr>
          <p:cNvSpPr>
            <a:spLocks noGrp="1"/>
          </p:cNvSpPr>
          <p:nvPr>
            <p:ph type="dt" sz="half" idx="10"/>
          </p:nvPr>
        </p:nvSpPr>
        <p:spPr/>
        <p:txBody>
          <a:bodyPr/>
          <a:lstStyle/>
          <a:p>
            <a:fld id="{91ABF21C-3576-4D0E-AF1C-CDDC8FD044B6}" type="datetimeFigureOut">
              <a:rPr lang="en-CA" smtClean="0"/>
              <a:t>2025-02-27</a:t>
            </a:fld>
            <a:endParaRPr lang="en-CA"/>
          </a:p>
        </p:txBody>
      </p:sp>
      <p:sp>
        <p:nvSpPr>
          <p:cNvPr id="5" name="Footer Placeholder 4">
            <a:extLst>
              <a:ext uri="{FF2B5EF4-FFF2-40B4-BE49-F238E27FC236}">
                <a16:creationId xmlns:a16="http://schemas.microsoft.com/office/drawing/2014/main" id="{FFC036C3-3455-469C-9D28-63E5C0E0C47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FB62CE0-E220-4337-86C9-88E78BBAD67A}"/>
              </a:ext>
            </a:extLst>
          </p:cNvPr>
          <p:cNvSpPr>
            <a:spLocks noGrp="1"/>
          </p:cNvSpPr>
          <p:nvPr>
            <p:ph type="sldNum" sz="quarter" idx="12"/>
          </p:nvPr>
        </p:nvSpPr>
        <p:spPr/>
        <p:txBody>
          <a:bodyPr/>
          <a:lstStyle/>
          <a:p>
            <a:fld id="{A0021CD3-D6F5-4CFF-8D3A-20F2AA7C822E}" type="slidenum">
              <a:rPr lang="en-CA" smtClean="0"/>
              <a:t>‹#›</a:t>
            </a:fld>
            <a:endParaRPr lang="en-CA"/>
          </a:p>
        </p:txBody>
      </p:sp>
    </p:spTree>
    <p:extLst>
      <p:ext uri="{BB962C8B-B14F-4D97-AF65-F5344CB8AC3E}">
        <p14:creationId xmlns:p14="http://schemas.microsoft.com/office/powerpoint/2010/main" val="620988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235B5-FCF7-4CCA-B7C8-72DA54B37E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E64CF18-D695-4F05-9CAE-223108C391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D9A374-4C63-47AC-A060-09137D6B085D}"/>
              </a:ext>
            </a:extLst>
          </p:cNvPr>
          <p:cNvSpPr>
            <a:spLocks noGrp="1"/>
          </p:cNvSpPr>
          <p:nvPr>
            <p:ph type="dt" sz="half" idx="10"/>
          </p:nvPr>
        </p:nvSpPr>
        <p:spPr/>
        <p:txBody>
          <a:bodyPr/>
          <a:lstStyle/>
          <a:p>
            <a:fld id="{91ABF21C-3576-4D0E-AF1C-CDDC8FD044B6}" type="datetimeFigureOut">
              <a:rPr lang="en-CA" smtClean="0"/>
              <a:t>2025-02-27</a:t>
            </a:fld>
            <a:endParaRPr lang="en-CA"/>
          </a:p>
        </p:txBody>
      </p:sp>
      <p:sp>
        <p:nvSpPr>
          <p:cNvPr id="5" name="Footer Placeholder 4">
            <a:extLst>
              <a:ext uri="{FF2B5EF4-FFF2-40B4-BE49-F238E27FC236}">
                <a16:creationId xmlns:a16="http://schemas.microsoft.com/office/drawing/2014/main" id="{BD8ACC88-49A8-4C2E-9D71-E6A8754BE9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C641C47-7B66-4F96-89BE-BE67B9BCFBFE}"/>
              </a:ext>
            </a:extLst>
          </p:cNvPr>
          <p:cNvSpPr>
            <a:spLocks noGrp="1"/>
          </p:cNvSpPr>
          <p:nvPr>
            <p:ph type="sldNum" sz="quarter" idx="12"/>
          </p:nvPr>
        </p:nvSpPr>
        <p:spPr/>
        <p:txBody>
          <a:bodyPr/>
          <a:lstStyle/>
          <a:p>
            <a:fld id="{A0021CD3-D6F5-4CFF-8D3A-20F2AA7C822E}" type="slidenum">
              <a:rPr lang="en-CA" smtClean="0"/>
              <a:t>‹#›</a:t>
            </a:fld>
            <a:endParaRPr lang="en-CA"/>
          </a:p>
        </p:txBody>
      </p:sp>
    </p:spTree>
    <p:extLst>
      <p:ext uri="{BB962C8B-B14F-4D97-AF65-F5344CB8AC3E}">
        <p14:creationId xmlns:p14="http://schemas.microsoft.com/office/powerpoint/2010/main" val="1999871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E501-9C71-446F-86D9-AFE3DBAD330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36978EC-7CAA-4F30-B69C-2C570DC95C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BB0F2E6-D3F2-4FD5-84B9-5FFD4F5221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5D1EA78-000D-4E50-BEA5-89A7D668783B}"/>
              </a:ext>
            </a:extLst>
          </p:cNvPr>
          <p:cNvSpPr>
            <a:spLocks noGrp="1"/>
          </p:cNvSpPr>
          <p:nvPr>
            <p:ph type="dt" sz="half" idx="10"/>
          </p:nvPr>
        </p:nvSpPr>
        <p:spPr/>
        <p:txBody>
          <a:bodyPr/>
          <a:lstStyle/>
          <a:p>
            <a:fld id="{91ABF21C-3576-4D0E-AF1C-CDDC8FD044B6}" type="datetimeFigureOut">
              <a:rPr lang="en-CA" smtClean="0"/>
              <a:t>2025-02-27</a:t>
            </a:fld>
            <a:endParaRPr lang="en-CA"/>
          </a:p>
        </p:txBody>
      </p:sp>
      <p:sp>
        <p:nvSpPr>
          <p:cNvPr id="6" name="Footer Placeholder 5">
            <a:extLst>
              <a:ext uri="{FF2B5EF4-FFF2-40B4-BE49-F238E27FC236}">
                <a16:creationId xmlns:a16="http://schemas.microsoft.com/office/drawing/2014/main" id="{D2D76598-D2DC-4D8E-B324-D7AEFFE6443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B5869AC-A739-46B5-9C26-F24CD6E39305}"/>
              </a:ext>
            </a:extLst>
          </p:cNvPr>
          <p:cNvSpPr>
            <a:spLocks noGrp="1"/>
          </p:cNvSpPr>
          <p:nvPr>
            <p:ph type="sldNum" sz="quarter" idx="12"/>
          </p:nvPr>
        </p:nvSpPr>
        <p:spPr/>
        <p:txBody>
          <a:bodyPr/>
          <a:lstStyle/>
          <a:p>
            <a:fld id="{A0021CD3-D6F5-4CFF-8D3A-20F2AA7C822E}" type="slidenum">
              <a:rPr lang="en-CA" smtClean="0"/>
              <a:t>‹#›</a:t>
            </a:fld>
            <a:endParaRPr lang="en-CA"/>
          </a:p>
        </p:txBody>
      </p:sp>
    </p:spTree>
    <p:extLst>
      <p:ext uri="{BB962C8B-B14F-4D97-AF65-F5344CB8AC3E}">
        <p14:creationId xmlns:p14="http://schemas.microsoft.com/office/powerpoint/2010/main" val="395113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92BF-CE5C-4135-B188-70D47B7361F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025DCEE-6275-41CB-9C35-3CF09BA465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B32368-9A67-4C84-8DAA-3F2D656BA1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4282E5E-5294-47D4-8F90-6B8503758E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F25AAD-F85E-4CFE-B13A-0E2F9C8ACC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747D95C-BBFD-4521-AFC3-4DCFBA6FE532}"/>
              </a:ext>
            </a:extLst>
          </p:cNvPr>
          <p:cNvSpPr>
            <a:spLocks noGrp="1"/>
          </p:cNvSpPr>
          <p:nvPr>
            <p:ph type="dt" sz="half" idx="10"/>
          </p:nvPr>
        </p:nvSpPr>
        <p:spPr/>
        <p:txBody>
          <a:bodyPr/>
          <a:lstStyle/>
          <a:p>
            <a:fld id="{91ABF21C-3576-4D0E-AF1C-CDDC8FD044B6}" type="datetimeFigureOut">
              <a:rPr lang="en-CA" smtClean="0"/>
              <a:t>2025-02-27</a:t>
            </a:fld>
            <a:endParaRPr lang="en-CA"/>
          </a:p>
        </p:txBody>
      </p:sp>
      <p:sp>
        <p:nvSpPr>
          <p:cNvPr id="8" name="Footer Placeholder 7">
            <a:extLst>
              <a:ext uri="{FF2B5EF4-FFF2-40B4-BE49-F238E27FC236}">
                <a16:creationId xmlns:a16="http://schemas.microsoft.com/office/drawing/2014/main" id="{35CD2B64-6A4C-44C0-A512-0B82978BBFA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129C040-4FA4-4513-82EF-DA4AEB2CC520}"/>
              </a:ext>
            </a:extLst>
          </p:cNvPr>
          <p:cNvSpPr>
            <a:spLocks noGrp="1"/>
          </p:cNvSpPr>
          <p:nvPr>
            <p:ph type="sldNum" sz="quarter" idx="12"/>
          </p:nvPr>
        </p:nvSpPr>
        <p:spPr/>
        <p:txBody>
          <a:bodyPr/>
          <a:lstStyle/>
          <a:p>
            <a:fld id="{A0021CD3-D6F5-4CFF-8D3A-20F2AA7C822E}" type="slidenum">
              <a:rPr lang="en-CA" smtClean="0"/>
              <a:t>‹#›</a:t>
            </a:fld>
            <a:endParaRPr lang="en-CA"/>
          </a:p>
        </p:txBody>
      </p:sp>
    </p:spTree>
    <p:extLst>
      <p:ext uri="{BB962C8B-B14F-4D97-AF65-F5344CB8AC3E}">
        <p14:creationId xmlns:p14="http://schemas.microsoft.com/office/powerpoint/2010/main" val="433333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CD57-9DD0-48AF-AD6A-33DEBB11AEC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C12470A-037C-41AD-8523-7B29DDB21050}"/>
              </a:ext>
            </a:extLst>
          </p:cNvPr>
          <p:cNvSpPr>
            <a:spLocks noGrp="1"/>
          </p:cNvSpPr>
          <p:nvPr>
            <p:ph type="dt" sz="half" idx="10"/>
          </p:nvPr>
        </p:nvSpPr>
        <p:spPr/>
        <p:txBody>
          <a:bodyPr/>
          <a:lstStyle/>
          <a:p>
            <a:fld id="{91ABF21C-3576-4D0E-AF1C-CDDC8FD044B6}" type="datetimeFigureOut">
              <a:rPr lang="en-CA" smtClean="0"/>
              <a:t>2025-02-27</a:t>
            </a:fld>
            <a:endParaRPr lang="en-CA"/>
          </a:p>
        </p:txBody>
      </p:sp>
      <p:sp>
        <p:nvSpPr>
          <p:cNvPr id="4" name="Footer Placeholder 3">
            <a:extLst>
              <a:ext uri="{FF2B5EF4-FFF2-40B4-BE49-F238E27FC236}">
                <a16:creationId xmlns:a16="http://schemas.microsoft.com/office/drawing/2014/main" id="{3D876DA5-8C70-4C4D-B1DA-3C9FF4DB664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23E1039-31DA-4CA3-BBDE-58411F7F5C5A}"/>
              </a:ext>
            </a:extLst>
          </p:cNvPr>
          <p:cNvSpPr>
            <a:spLocks noGrp="1"/>
          </p:cNvSpPr>
          <p:nvPr>
            <p:ph type="sldNum" sz="quarter" idx="12"/>
          </p:nvPr>
        </p:nvSpPr>
        <p:spPr/>
        <p:txBody>
          <a:bodyPr/>
          <a:lstStyle/>
          <a:p>
            <a:fld id="{A0021CD3-D6F5-4CFF-8D3A-20F2AA7C822E}" type="slidenum">
              <a:rPr lang="en-CA" smtClean="0"/>
              <a:t>‹#›</a:t>
            </a:fld>
            <a:endParaRPr lang="en-CA"/>
          </a:p>
        </p:txBody>
      </p:sp>
    </p:spTree>
    <p:extLst>
      <p:ext uri="{BB962C8B-B14F-4D97-AF65-F5344CB8AC3E}">
        <p14:creationId xmlns:p14="http://schemas.microsoft.com/office/powerpoint/2010/main" val="877514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C169BA-1F1A-45C0-AB07-CB0C184EF9C8}"/>
              </a:ext>
            </a:extLst>
          </p:cNvPr>
          <p:cNvSpPr>
            <a:spLocks noGrp="1"/>
          </p:cNvSpPr>
          <p:nvPr>
            <p:ph type="dt" sz="half" idx="10"/>
          </p:nvPr>
        </p:nvSpPr>
        <p:spPr/>
        <p:txBody>
          <a:bodyPr/>
          <a:lstStyle/>
          <a:p>
            <a:fld id="{91ABF21C-3576-4D0E-AF1C-CDDC8FD044B6}" type="datetimeFigureOut">
              <a:rPr lang="en-CA" smtClean="0"/>
              <a:t>2025-02-27</a:t>
            </a:fld>
            <a:endParaRPr lang="en-CA"/>
          </a:p>
        </p:txBody>
      </p:sp>
      <p:sp>
        <p:nvSpPr>
          <p:cNvPr id="3" name="Footer Placeholder 2">
            <a:extLst>
              <a:ext uri="{FF2B5EF4-FFF2-40B4-BE49-F238E27FC236}">
                <a16:creationId xmlns:a16="http://schemas.microsoft.com/office/drawing/2014/main" id="{C0A09D80-E8FE-4415-BB4C-CDD616F2715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D027209E-D987-4503-B722-B1FCA5CE26CD}"/>
              </a:ext>
            </a:extLst>
          </p:cNvPr>
          <p:cNvSpPr>
            <a:spLocks noGrp="1"/>
          </p:cNvSpPr>
          <p:nvPr>
            <p:ph type="sldNum" sz="quarter" idx="12"/>
          </p:nvPr>
        </p:nvSpPr>
        <p:spPr/>
        <p:txBody>
          <a:bodyPr/>
          <a:lstStyle/>
          <a:p>
            <a:fld id="{A0021CD3-D6F5-4CFF-8D3A-20F2AA7C822E}" type="slidenum">
              <a:rPr lang="en-CA" smtClean="0"/>
              <a:t>‹#›</a:t>
            </a:fld>
            <a:endParaRPr lang="en-CA"/>
          </a:p>
        </p:txBody>
      </p:sp>
    </p:spTree>
    <p:extLst>
      <p:ext uri="{BB962C8B-B14F-4D97-AF65-F5344CB8AC3E}">
        <p14:creationId xmlns:p14="http://schemas.microsoft.com/office/powerpoint/2010/main" val="216172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7497-5545-443C-AA09-306ECB6D6B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30650BE-27BA-47F5-BDBE-7FA00029F0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A228212-CAD8-4B1C-9004-B282E1589D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750140-7507-406B-A92E-8C089D709742}"/>
              </a:ext>
            </a:extLst>
          </p:cNvPr>
          <p:cNvSpPr>
            <a:spLocks noGrp="1"/>
          </p:cNvSpPr>
          <p:nvPr>
            <p:ph type="dt" sz="half" idx="10"/>
          </p:nvPr>
        </p:nvSpPr>
        <p:spPr/>
        <p:txBody>
          <a:bodyPr/>
          <a:lstStyle/>
          <a:p>
            <a:fld id="{91ABF21C-3576-4D0E-AF1C-CDDC8FD044B6}" type="datetimeFigureOut">
              <a:rPr lang="en-CA" smtClean="0"/>
              <a:t>2025-02-27</a:t>
            </a:fld>
            <a:endParaRPr lang="en-CA"/>
          </a:p>
        </p:txBody>
      </p:sp>
      <p:sp>
        <p:nvSpPr>
          <p:cNvPr id="6" name="Footer Placeholder 5">
            <a:extLst>
              <a:ext uri="{FF2B5EF4-FFF2-40B4-BE49-F238E27FC236}">
                <a16:creationId xmlns:a16="http://schemas.microsoft.com/office/drawing/2014/main" id="{7C5B197D-D53C-4D9B-ABC5-5396D856298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1C00C2A-A623-4FDA-8DB5-7A998C993306}"/>
              </a:ext>
            </a:extLst>
          </p:cNvPr>
          <p:cNvSpPr>
            <a:spLocks noGrp="1"/>
          </p:cNvSpPr>
          <p:nvPr>
            <p:ph type="sldNum" sz="quarter" idx="12"/>
          </p:nvPr>
        </p:nvSpPr>
        <p:spPr/>
        <p:txBody>
          <a:bodyPr/>
          <a:lstStyle/>
          <a:p>
            <a:fld id="{A0021CD3-D6F5-4CFF-8D3A-20F2AA7C822E}" type="slidenum">
              <a:rPr lang="en-CA" smtClean="0"/>
              <a:t>‹#›</a:t>
            </a:fld>
            <a:endParaRPr lang="en-CA"/>
          </a:p>
        </p:txBody>
      </p:sp>
    </p:spTree>
    <p:extLst>
      <p:ext uri="{BB962C8B-B14F-4D97-AF65-F5344CB8AC3E}">
        <p14:creationId xmlns:p14="http://schemas.microsoft.com/office/powerpoint/2010/main" val="152773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3764-01A2-4F49-A90D-7ECDFEA6C7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86D13DC-8D6B-4030-9572-A88E6720BC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CBCD92F-495E-45EE-BA2A-DF6F7B402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3D6048-C5DD-4D6F-8E0B-210086E9859C}"/>
              </a:ext>
            </a:extLst>
          </p:cNvPr>
          <p:cNvSpPr>
            <a:spLocks noGrp="1"/>
          </p:cNvSpPr>
          <p:nvPr>
            <p:ph type="dt" sz="half" idx="10"/>
          </p:nvPr>
        </p:nvSpPr>
        <p:spPr/>
        <p:txBody>
          <a:bodyPr/>
          <a:lstStyle/>
          <a:p>
            <a:fld id="{91ABF21C-3576-4D0E-AF1C-CDDC8FD044B6}" type="datetimeFigureOut">
              <a:rPr lang="en-CA" smtClean="0"/>
              <a:t>2025-02-27</a:t>
            </a:fld>
            <a:endParaRPr lang="en-CA"/>
          </a:p>
        </p:txBody>
      </p:sp>
      <p:sp>
        <p:nvSpPr>
          <p:cNvPr id="6" name="Footer Placeholder 5">
            <a:extLst>
              <a:ext uri="{FF2B5EF4-FFF2-40B4-BE49-F238E27FC236}">
                <a16:creationId xmlns:a16="http://schemas.microsoft.com/office/drawing/2014/main" id="{385D7AC2-49EE-46BD-BC74-6F23471DFEE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23F6CF8-5713-4B18-B6E9-120F6162FD6B}"/>
              </a:ext>
            </a:extLst>
          </p:cNvPr>
          <p:cNvSpPr>
            <a:spLocks noGrp="1"/>
          </p:cNvSpPr>
          <p:nvPr>
            <p:ph type="sldNum" sz="quarter" idx="12"/>
          </p:nvPr>
        </p:nvSpPr>
        <p:spPr/>
        <p:txBody>
          <a:bodyPr/>
          <a:lstStyle/>
          <a:p>
            <a:fld id="{A0021CD3-D6F5-4CFF-8D3A-20F2AA7C822E}" type="slidenum">
              <a:rPr lang="en-CA" smtClean="0"/>
              <a:t>‹#›</a:t>
            </a:fld>
            <a:endParaRPr lang="en-CA"/>
          </a:p>
        </p:txBody>
      </p:sp>
    </p:spTree>
    <p:extLst>
      <p:ext uri="{BB962C8B-B14F-4D97-AF65-F5344CB8AC3E}">
        <p14:creationId xmlns:p14="http://schemas.microsoft.com/office/powerpoint/2010/main" val="407717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6955B0-0BD3-42A6-B2E2-8F0A660C0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7529323-D86C-4F68-99C5-E617928064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58835D6-AF2B-4FD4-9F55-3DD211D7CA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BF21C-3576-4D0E-AF1C-CDDC8FD044B6}" type="datetimeFigureOut">
              <a:rPr lang="en-CA" smtClean="0"/>
              <a:t>2025-02-27</a:t>
            </a:fld>
            <a:endParaRPr lang="en-CA"/>
          </a:p>
        </p:txBody>
      </p:sp>
      <p:sp>
        <p:nvSpPr>
          <p:cNvPr id="5" name="Footer Placeholder 4">
            <a:extLst>
              <a:ext uri="{FF2B5EF4-FFF2-40B4-BE49-F238E27FC236}">
                <a16:creationId xmlns:a16="http://schemas.microsoft.com/office/drawing/2014/main" id="{FE289522-C797-468E-BAE2-2E5D8B71D8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0FEADED-8E2C-4C84-BC2B-BAC2862363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21CD3-D6F5-4CFF-8D3A-20F2AA7C822E}" type="slidenum">
              <a:rPr lang="en-CA" smtClean="0"/>
              <a:t>‹#›</a:t>
            </a:fld>
            <a:endParaRPr lang="en-CA"/>
          </a:p>
        </p:txBody>
      </p:sp>
    </p:spTree>
    <p:extLst>
      <p:ext uri="{BB962C8B-B14F-4D97-AF65-F5344CB8AC3E}">
        <p14:creationId xmlns:p14="http://schemas.microsoft.com/office/powerpoint/2010/main" val="4233987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3.w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18.wmf"/><Relationship Id="rId3" Type="http://schemas.openxmlformats.org/officeDocument/2006/relationships/notesSlide" Target="../notesSlides/notesSlide24.xml"/><Relationship Id="rId7" Type="http://schemas.openxmlformats.org/officeDocument/2006/relationships/image" Target="../media/image15.wmf"/><Relationship Id="rId12" Type="http://schemas.openxmlformats.org/officeDocument/2006/relationships/oleObject" Target="../embeddings/oleObject19.bin"/><Relationship Id="rId17" Type="http://schemas.openxmlformats.org/officeDocument/2006/relationships/image" Target="../media/image20.wmf"/><Relationship Id="rId2" Type="http://schemas.openxmlformats.org/officeDocument/2006/relationships/slideLayout" Target="../slideLayouts/slideLayout2.xml"/><Relationship Id="rId16" Type="http://schemas.openxmlformats.org/officeDocument/2006/relationships/oleObject" Target="../embeddings/oleObject21.bin"/><Relationship Id="rId1" Type="http://schemas.openxmlformats.org/officeDocument/2006/relationships/tags" Target="../tags/tag25.xml"/><Relationship Id="rId6" Type="http://schemas.openxmlformats.org/officeDocument/2006/relationships/oleObject" Target="../embeddings/oleObject16.bin"/><Relationship Id="rId11" Type="http://schemas.openxmlformats.org/officeDocument/2006/relationships/image" Target="../media/image17.wmf"/><Relationship Id="rId5" Type="http://schemas.openxmlformats.org/officeDocument/2006/relationships/image" Target="../media/image14.wmf"/><Relationship Id="rId15" Type="http://schemas.openxmlformats.org/officeDocument/2006/relationships/image" Target="../media/image19.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16.wmf"/><Relationship Id="rId14" Type="http://schemas.openxmlformats.org/officeDocument/2006/relationships/oleObject" Target="../embeddings/oleObject2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25.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oleObject" Target="../embeddings/oleObject23.bin"/><Relationship Id="rId5" Type="http://schemas.openxmlformats.org/officeDocument/2006/relationships/image" Target="../media/image21.wmf"/><Relationship Id="rId4" Type="http://schemas.openxmlformats.org/officeDocument/2006/relationships/oleObject" Target="../embeddings/oleObject22.bin"/><Relationship Id="rId9" Type="http://schemas.openxmlformats.org/officeDocument/2006/relationships/image" Target="../media/image23.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26.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oleObject" Target="../embeddings/oleObject26.bin"/><Relationship Id="rId5" Type="http://schemas.openxmlformats.org/officeDocument/2006/relationships/image" Target="../media/image24.wmf"/><Relationship Id="rId4" Type="http://schemas.openxmlformats.org/officeDocument/2006/relationships/oleObject" Target="../embeddings/oleObject25.bin"/><Relationship Id="rId9" Type="http://schemas.openxmlformats.org/officeDocument/2006/relationships/image" Target="../media/image26.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2.png"/><Relationship Id="rId3" Type="http://schemas.openxmlformats.org/officeDocument/2006/relationships/notesSlide" Target="../notesSlides/notesSlide27.xml"/><Relationship Id="rId7" Type="http://schemas.openxmlformats.org/officeDocument/2006/relationships/image" Target="../media/image28.wmf"/><Relationship Id="rId12"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oleObject" Target="../embeddings/oleObject29.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29.wmf"/><Relationship Id="rId1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38.wmf"/><Relationship Id="rId3" Type="http://schemas.openxmlformats.org/officeDocument/2006/relationships/notesSlide" Target="../notesSlides/notesSlide30.xml"/><Relationship Id="rId7" Type="http://schemas.openxmlformats.org/officeDocument/2006/relationships/image" Target="../media/image36.wmf"/><Relationship Id="rId12" Type="http://schemas.openxmlformats.org/officeDocument/2006/relationships/oleObject" Target="../embeddings/oleObject36.bin"/><Relationship Id="rId17" Type="http://schemas.openxmlformats.org/officeDocument/2006/relationships/image" Target="../media/image40.wmf"/><Relationship Id="rId2" Type="http://schemas.openxmlformats.org/officeDocument/2006/relationships/slideLayout" Target="../slideLayouts/slideLayout2.xml"/><Relationship Id="rId16" Type="http://schemas.openxmlformats.org/officeDocument/2006/relationships/oleObject" Target="../embeddings/oleObject38.bin"/><Relationship Id="rId1" Type="http://schemas.openxmlformats.org/officeDocument/2006/relationships/tags" Target="../tags/tag31.xml"/><Relationship Id="rId6" Type="http://schemas.openxmlformats.org/officeDocument/2006/relationships/oleObject" Target="../embeddings/oleObject33.bin"/><Relationship Id="rId11" Type="http://schemas.openxmlformats.org/officeDocument/2006/relationships/image" Target="../media/image17.wmf"/><Relationship Id="rId5" Type="http://schemas.openxmlformats.org/officeDocument/2006/relationships/image" Target="../media/image14.wmf"/><Relationship Id="rId15" Type="http://schemas.openxmlformats.org/officeDocument/2006/relationships/image" Target="../media/image39.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37.wmf"/><Relationship Id="rId14" Type="http://schemas.openxmlformats.org/officeDocument/2006/relationships/oleObject" Target="../embeddings/oleObject37.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6.wmf"/><Relationship Id="rId3" Type="http://schemas.openxmlformats.org/officeDocument/2006/relationships/image" Target="../media/image1.wmf"/><Relationship Id="rId7" Type="http://schemas.openxmlformats.org/officeDocument/2006/relationships/image" Target="../media/image3.wmf"/><Relationship Id="rId12" Type="http://schemas.openxmlformats.org/officeDocument/2006/relationships/oleObject" Target="../embeddings/oleObject6.bin"/><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5.wmf"/><Relationship Id="rId5" Type="http://schemas.openxmlformats.org/officeDocument/2006/relationships/image" Target="../media/image2.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4.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1.wmf"/><Relationship Id="rId3" Type="http://schemas.openxmlformats.org/officeDocument/2006/relationships/image" Target="../media/image1.wmf"/><Relationship Id="rId7" Type="http://schemas.openxmlformats.org/officeDocument/2006/relationships/image" Target="../media/image8.wmf"/><Relationship Id="rId12" Type="http://schemas.openxmlformats.org/officeDocument/2006/relationships/oleObject" Target="../embeddings/oleObject12.bin"/><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11" Type="http://schemas.openxmlformats.org/officeDocument/2006/relationships/image" Target="../media/image10.wmf"/><Relationship Id="rId5" Type="http://schemas.openxmlformats.org/officeDocument/2006/relationships/image" Target="../media/image7.wmf"/><Relationship Id="rId15" Type="http://schemas.openxmlformats.org/officeDocument/2006/relationships/image" Target="../media/image12.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9.wmf"/><Relationship Id="rId1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3534E9-C683-44E0-B3F5-7CABB77282A7}"/>
              </a:ext>
            </a:extLst>
          </p:cNvPr>
          <p:cNvSpPr>
            <a:spLocks noGrp="1"/>
          </p:cNvSpPr>
          <p:nvPr>
            <p:ph idx="1"/>
          </p:nvPr>
        </p:nvSpPr>
        <p:spPr/>
        <p:txBody>
          <a:bodyPr>
            <a:normAutofit/>
          </a:bodyPr>
          <a:lstStyle/>
          <a:p>
            <a:pPr marL="0" indent="0" algn="ctr">
              <a:buNone/>
            </a:pPr>
            <a:r>
              <a:rPr lang="en-CA" sz="7700" dirty="0"/>
              <a:t>Ch 11 Hypothesis Testing Review</a:t>
            </a:r>
          </a:p>
        </p:txBody>
      </p:sp>
    </p:spTree>
    <p:custDataLst>
      <p:tags r:id="rId1"/>
    </p:custDataLst>
    <p:extLst>
      <p:ext uri="{BB962C8B-B14F-4D97-AF65-F5344CB8AC3E}">
        <p14:creationId xmlns:p14="http://schemas.microsoft.com/office/powerpoint/2010/main" val="2786411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A987A8-B2EB-4CF5-9AB0-93F964F5FC82}"/>
              </a:ext>
            </a:extLst>
          </p:cNvPr>
          <p:cNvSpPr>
            <a:spLocks noGrp="1"/>
          </p:cNvSpPr>
          <p:nvPr>
            <p:ph idx="1"/>
          </p:nvPr>
        </p:nvSpPr>
        <p:spPr>
          <a:xfrm>
            <a:off x="414338" y="478631"/>
            <a:ext cx="10939462" cy="5698332"/>
          </a:xfrm>
        </p:spPr>
        <p:txBody>
          <a:bodyPr/>
          <a:lstStyle/>
          <a:p>
            <a:pPr marL="0" indent="0">
              <a:buNone/>
            </a:pPr>
            <a:r>
              <a:rPr lang="en-CA" dirty="0"/>
              <a:t>In performing a two tailed hypothesis test using a sample of size 6, the </a:t>
            </a:r>
            <a:r>
              <a:rPr lang="en-CA"/>
              <a:t>calculated t-value </a:t>
            </a:r>
            <a:r>
              <a:rPr lang="en-CA" dirty="0"/>
              <a:t>is 0.46.  The t-critical value at alpha =0.05 and 5 degrees of freedom is 2.571.  What does this imply?</a:t>
            </a:r>
          </a:p>
          <a:p>
            <a:pPr marL="514350" indent="-514350">
              <a:buAutoNum type="alphaLcParenR"/>
            </a:pPr>
            <a:r>
              <a:rPr lang="en-CA" dirty="0"/>
              <a:t>Accept Ho</a:t>
            </a:r>
          </a:p>
          <a:p>
            <a:pPr marL="514350" indent="-514350">
              <a:buAutoNum type="alphaLcParenR"/>
            </a:pPr>
            <a:r>
              <a:rPr lang="en-CA" dirty="0"/>
              <a:t>Reject Ho</a:t>
            </a:r>
          </a:p>
          <a:p>
            <a:pPr marL="514350" indent="-514350">
              <a:buAutoNum type="alphaLcParenR"/>
            </a:pPr>
            <a:r>
              <a:rPr lang="en-CA" dirty="0"/>
              <a:t>Fail to accept Ho</a:t>
            </a:r>
          </a:p>
          <a:p>
            <a:pPr marL="514350" indent="-514350">
              <a:buAutoNum type="alphaLcParenR"/>
            </a:pPr>
            <a:r>
              <a:rPr lang="en-CA" dirty="0"/>
              <a:t>Fail to reject Ho</a:t>
            </a:r>
          </a:p>
        </p:txBody>
      </p:sp>
    </p:spTree>
    <p:custDataLst>
      <p:tags r:id="rId1"/>
    </p:custDataLst>
    <p:extLst>
      <p:ext uri="{BB962C8B-B14F-4D97-AF65-F5344CB8AC3E}">
        <p14:creationId xmlns:p14="http://schemas.microsoft.com/office/powerpoint/2010/main" val="1190700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2D3D18-1647-4064-8DF6-D2005367D540}"/>
              </a:ext>
            </a:extLst>
          </p:cNvPr>
          <p:cNvSpPr>
            <a:spLocks noGrp="1"/>
          </p:cNvSpPr>
          <p:nvPr>
            <p:ph idx="1"/>
          </p:nvPr>
        </p:nvSpPr>
        <p:spPr>
          <a:xfrm>
            <a:off x="307181" y="92869"/>
            <a:ext cx="11658600" cy="6084094"/>
          </a:xfrm>
        </p:spPr>
        <p:txBody>
          <a:bodyPr/>
          <a:lstStyle/>
          <a:p>
            <a:pPr marL="0" indent="0">
              <a:buNone/>
            </a:pPr>
            <a:r>
              <a:rPr lang="en-CA" dirty="0"/>
              <a:t>The number of 911 calls per day in Mission is noted for a sample of 60 days with a sample mean of 23.4 and sample std dev of 3.7.   With what degree of confidence can we assert that the mean number of 911 calls per day in this city is between 22.4 and 24.4?  </a:t>
            </a:r>
          </a:p>
          <a:p>
            <a:pPr marL="0" indent="0">
              <a:buNone/>
            </a:pPr>
            <a:r>
              <a:rPr lang="en-CA" dirty="0"/>
              <a:t>a) 48%      b)    90%     c) 95%     d) 96%     e) 99%</a:t>
            </a:r>
          </a:p>
        </p:txBody>
      </p:sp>
    </p:spTree>
    <p:custDataLst>
      <p:tags r:id="rId1"/>
    </p:custDataLst>
    <p:extLst>
      <p:ext uri="{BB962C8B-B14F-4D97-AF65-F5344CB8AC3E}">
        <p14:creationId xmlns:p14="http://schemas.microsoft.com/office/powerpoint/2010/main" val="203693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0E5ADF-18D0-4ED4-A6FA-761D3BE89979}"/>
              </a:ext>
            </a:extLst>
          </p:cNvPr>
          <p:cNvSpPr>
            <a:spLocks noGrp="1"/>
          </p:cNvSpPr>
          <p:nvPr>
            <p:ph idx="1"/>
          </p:nvPr>
        </p:nvSpPr>
        <p:spPr>
          <a:xfrm>
            <a:off x="321469" y="400050"/>
            <a:ext cx="11430000" cy="5776913"/>
          </a:xfrm>
        </p:spPr>
        <p:txBody>
          <a:bodyPr>
            <a:normAutofit/>
          </a:bodyPr>
          <a:lstStyle/>
          <a:p>
            <a:pPr marL="0" indent="0">
              <a:buNone/>
            </a:pPr>
            <a:r>
              <a:rPr lang="en-CA" dirty="0"/>
              <a:t>The union claims that 4 out of 5 of its members do not support a proposed dress code.  Management doubts this claim and randomly samples 50 employees.  They find that 35 out of 50 employees do not support the dress code.  Which of the following is an appropriate test outcome? </a:t>
            </a:r>
          </a:p>
          <a:p>
            <a:pPr marL="514350" indent="-514350">
              <a:buAutoNum type="alphaLcParenR"/>
            </a:pPr>
            <a:r>
              <a:rPr lang="en-CA" dirty="0"/>
              <a:t>Z=-1.768, p = 0.039</a:t>
            </a:r>
          </a:p>
          <a:p>
            <a:pPr marL="514350" indent="-514350">
              <a:buFont typeface="Arial" panose="020B0604020202020204" pitchFamily="34" charset="0"/>
              <a:buAutoNum type="alphaLcParenR"/>
            </a:pPr>
            <a:r>
              <a:rPr lang="en-CA" dirty="0"/>
              <a:t>t=-1.768 , p = 0.039</a:t>
            </a:r>
          </a:p>
          <a:p>
            <a:pPr marL="514350" indent="-514350">
              <a:buFont typeface="Arial" panose="020B0604020202020204" pitchFamily="34" charset="0"/>
              <a:buAutoNum type="alphaLcParenR"/>
            </a:pPr>
            <a:r>
              <a:rPr lang="en-CA" dirty="0"/>
              <a:t>Z=-1.768 , p = 0.077</a:t>
            </a:r>
          </a:p>
          <a:p>
            <a:pPr marL="514350" indent="-514350">
              <a:buFont typeface="Arial" panose="020B0604020202020204" pitchFamily="34" charset="0"/>
              <a:buAutoNum type="alphaLcParenR"/>
            </a:pPr>
            <a:r>
              <a:rPr lang="en-CA" dirty="0"/>
              <a:t>Z=-1.768 , p = 0.961</a:t>
            </a:r>
          </a:p>
          <a:p>
            <a:pPr marL="514350" indent="-514350">
              <a:buFont typeface="Arial" panose="020B0604020202020204" pitchFamily="34" charset="0"/>
              <a:buAutoNum type="alphaLcParenR"/>
            </a:pPr>
            <a:r>
              <a:rPr lang="en-CA" dirty="0"/>
              <a:t>t=-1.768 , p = 0.077</a:t>
            </a:r>
          </a:p>
          <a:p>
            <a:pPr marL="0" indent="0">
              <a:buNone/>
            </a:pPr>
            <a:endParaRPr lang="en-CA" dirty="0"/>
          </a:p>
          <a:p>
            <a:pPr marL="514350" indent="-514350">
              <a:buAutoNum type="alphaLcParenR"/>
            </a:pPr>
            <a:endParaRPr lang="en-CA" dirty="0"/>
          </a:p>
        </p:txBody>
      </p:sp>
    </p:spTree>
    <p:custDataLst>
      <p:tags r:id="rId1"/>
    </p:custDataLst>
    <p:extLst>
      <p:ext uri="{BB962C8B-B14F-4D97-AF65-F5344CB8AC3E}">
        <p14:creationId xmlns:p14="http://schemas.microsoft.com/office/powerpoint/2010/main" val="299021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8EB9BC-6658-473D-AF8D-B94B795FACA9}"/>
              </a:ext>
            </a:extLst>
          </p:cNvPr>
          <p:cNvSpPr>
            <a:spLocks noGrp="1"/>
          </p:cNvSpPr>
          <p:nvPr>
            <p:ph idx="1"/>
          </p:nvPr>
        </p:nvSpPr>
        <p:spPr>
          <a:xfrm>
            <a:off x="271463" y="400050"/>
            <a:ext cx="11082337" cy="4943475"/>
          </a:xfrm>
        </p:spPr>
        <p:txBody>
          <a:bodyPr>
            <a:normAutofit lnSpcReduction="10000"/>
          </a:bodyPr>
          <a:lstStyle/>
          <a:p>
            <a:pPr marL="0" indent="0">
              <a:buNone/>
            </a:pPr>
            <a:r>
              <a:rPr lang="en-CA" dirty="0"/>
              <a:t>A sample of 8 patients currently being treated for high blood pressure is randomly selected for a restricted diet for an one month period.  The following table gives the patient’s blood pressure before and after the one month restricted diet. Which of the following is the appropriate test for this situation? </a:t>
            </a:r>
          </a:p>
          <a:p>
            <a:pPr marL="0" indent="0">
              <a:buNone/>
            </a:pPr>
            <a:br>
              <a:rPr lang="en-CA" dirty="0"/>
            </a:br>
            <a:endParaRPr lang="en-CA" dirty="0"/>
          </a:p>
          <a:p>
            <a:pPr marL="514350" indent="-514350">
              <a:buAutoNum type="alphaLcParenR"/>
            </a:pPr>
            <a:r>
              <a:rPr lang="en-CA" dirty="0"/>
              <a:t>One sample z test</a:t>
            </a:r>
          </a:p>
          <a:p>
            <a:pPr marL="514350" indent="-514350">
              <a:buAutoNum type="alphaLcParenR"/>
            </a:pPr>
            <a:r>
              <a:rPr lang="en-CA" dirty="0"/>
              <a:t>A two sample z test</a:t>
            </a:r>
          </a:p>
          <a:p>
            <a:pPr marL="514350" indent="-514350">
              <a:buAutoNum type="alphaLcParenR"/>
            </a:pPr>
            <a:r>
              <a:rPr lang="en-CA" dirty="0"/>
              <a:t>A matched pairs t test</a:t>
            </a:r>
          </a:p>
          <a:p>
            <a:pPr marL="514350" indent="-514350">
              <a:buAutoNum type="alphaLcParenR"/>
            </a:pPr>
            <a:r>
              <a:rPr lang="en-CA" dirty="0"/>
              <a:t>A two sample t test</a:t>
            </a:r>
          </a:p>
        </p:txBody>
      </p:sp>
      <p:graphicFrame>
        <p:nvGraphicFramePr>
          <p:cNvPr id="4" name="Object 3">
            <a:extLst>
              <a:ext uri="{FF2B5EF4-FFF2-40B4-BE49-F238E27FC236}">
                <a16:creationId xmlns:a16="http://schemas.microsoft.com/office/drawing/2014/main" id="{4A6B4916-D2ED-4D3B-BB5C-C32BA56E875E}"/>
              </a:ext>
            </a:extLst>
          </p:cNvPr>
          <p:cNvGraphicFramePr>
            <a:graphicFrameLocks noChangeAspect="1"/>
          </p:cNvGraphicFramePr>
          <p:nvPr>
            <p:extLst>
              <p:ext uri="{D42A27DB-BD31-4B8C-83A1-F6EECF244321}">
                <p14:modId xmlns:p14="http://schemas.microsoft.com/office/powerpoint/2010/main" val="1845847021"/>
              </p:ext>
            </p:extLst>
          </p:nvPr>
        </p:nvGraphicFramePr>
        <p:xfrm>
          <a:off x="2235994" y="1941512"/>
          <a:ext cx="7454022" cy="1080293"/>
        </p:xfrm>
        <a:graphic>
          <a:graphicData uri="http://schemas.openxmlformats.org/presentationml/2006/ole">
            <mc:AlternateContent xmlns:mc="http://schemas.openxmlformats.org/markup-compatibility/2006">
              <mc:Choice xmlns:v="urn:schemas-microsoft-com:vml" Requires="v">
                <p:oleObj name="Equation" r:id="rId4" imgW="3504960" imgH="507960" progId="Equation.DSMT4">
                  <p:embed/>
                </p:oleObj>
              </mc:Choice>
              <mc:Fallback>
                <p:oleObj name="Equation" r:id="rId4" imgW="3504960" imgH="507960" progId="Equation.DSMT4">
                  <p:embed/>
                  <p:pic>
                    <p:nvPicPr>
                      <p:cNvPr id="4" name="Object 3">
                        <a:extLst>
                          <a:ext uri="{FF2B5EF4-FFF2-40B4-BE49-F238E27FC236}">
                            <a16:creationId xmlns:a16="http://schemas.microsoft.com/office/drawing/2014/main" id="{4A6B4916-D2ED-4D3B-BB5C-C32BA56E875E}"/>
                          </a:ext>
                        </a:extLst>
                      </p:cNvPr>
                      <p:cNvPicPr/>
                      <p:nvPr/>
                    </p:nvPicPr>
                    <p:blipFill>
                      <a:blip r:embed="rId5"/>
                      <a:stretch>
                        <a:fillRect/>
                      </a:stretch>
                    </p:blipFill>
                    <p:spPr>
                      <a:xfrm>
                        <a:off x="2235994" y="1941512"/>
                        <a:ext cx="7454022" cy="108029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E9B9C500-7DD1-4DF1-8CFE-D46BF819866A}"/>
              </a:ext>
            </a:extLst>
          </p:cNvPr>
          <p:cNvSpPr txBox="1"/>
          <p:nvPr/>
        </p:nvSpPr>
        <p:spPr>
          <a:xfrm>
            <a:off x="1243013" y="5214938"/>
            <a:ext cx="5686425" cy="923330"/>
          </a:xfrm>
          <a:prstGeom prst="rect">
            <a:avLst/>
          </a:prstGeom>
          <a:noFill/>
        </p:spPr>
        <p:txBody>
          <a:bodyPr wrap="square" rtlCol="0">
            <a:spAutoFit/>
          </a:bodyPr>
          <a:lstStyle/>
          <a:p>
            <a:r>
              <a:rPr lang="en-CA" dirty="0"/>
              <a:t>Answer: “C”.  You can’t two a two sample t test because the two samples are NOT independent!!! Therefore, you can only two a matched pair t test.</a:t>
            </a:r>
          </a:p>
        </p:txBody>
      </p:sp>
    </p:spTree>
    <p:custDataLst>
      <p:tags r:id="rId1"/>
    </p:custDataLst>
    <p:extLst>
      <p:ext uri="{BB962C8B-B14F-4D97-AF65-F5344CB8AC3E}">
        <p14:creationId xmlns:p14="http://schemas.microsoft.com/office/powerpoint/2010/main" val="398494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4AAB3-8565-4A86-BB67-B761BFFAB43D}"/>
              </a:ext>
            </a:extLst>
          </p:cNvPr>
          <p:cNvSpPr>
            <a:spLocks noGrp="1"/>
          </p:cNvSpPr>
          <p:nvPr>
            <p:ph idx="1"/>
          </p:nvPr>
        </p:nvSpPr>
        <p:spPr>
          <a:xfrm>
            <a:off x="221455" y="278606"/>
            <a:ext cx="11651457" cy="5898357"/>
          </a:xfrm>
        </p:spPr>
        <p:txBody>
          <a:bodyPr>
            <a:normAutofit/>
          </a:bodyPr>
          <a:lstStyle/>
          <a:p>
            <a:pPr marL="0" indent="0">
              <a:buNone/>
            </a:pPr>
            <a:r>
              <a:rPr lang="en-CA" dirty="0"/>
              <a:t>A police dept. public relations spokesperson claims that the mean response time to a 911 call is 9min.  A news-reporter suspects that the response time is actually longer and runs a test by examining the records of a random sample of 64 such calls.  What conclusion is reached if the sample mean is 9. 5 min with a std dev of 3min?</a:t>
            </a:r>
          </a:p>
          <a:p>
            <a:pPr marL="514350" indent="-514350">
              <a:buAutoNum type="alphaLcParenR"/>
            </a:pPr>
            <a:r>
              <a:rPr lang="en-CA" dirty="0"/>
              <a:t>The P value is less than 0.001, indicating a very strong evidence against the 9min claim</a:t>
            </a:r>
          </a:p>
          <a:p>
            <a:pPr marL="514350" indent="-514350">
              <a:buAutoNum type="alphaLcParenR"/>
            </a:pPr>
            <a:r>
              <a:rPr lang="en-CA" dirty="0"/>
              <a:t>The P value is 0.01, indicating a strong evidence against the 9 min claim</a:t>
            </a:r>
          </a:p>
          <a:p>
            <a:pPr marL="514350" indent="-514350">
              <a:buFont typeface="Arial" panose="020B0604020202020204" pitchFamily="34" charset="0"/>
              <a:buAutoNum type="alphaLcParenR"/>
            </a:pPr>
            <a:r>
              <a:rPr lang="en-CA" dirty="0"/>
              <a:t>The P value is 0.09, indicating some evidence against the 9 min claim</a:t>
            </a:r>
          </a:p>
          <a:p>
            <a:pPr marL="514350" indent="-514350">
              <a:buFont typeface="Arial" panose="020B0604020202020204" pitchFamily="34" charset="0"/>
              <a:buAutoNum type="alphaLcParenR"/>
            </a:pPr>
            <a:r>
              <a:rPr lang="en-CA" dirty="0"/>
              <a:t>The P value is 0.18, indicating very little evidence against the 9 min claim</a:t>
            </a:r>
          </a:p>
          <a:p>
            <a:pPr marL="514350" indent="-514350">
              <a:buFont typeface="Arial" panose="020B0604020202020204" pitchFamily="34" charset="0"/>
              <a:buAutoNum type="alphaLcParenR"/>
            </a:pPr>
            <a:r>
              <a:rPr lang="en-CA" dirty="0"/>
              <a:t>The P value is 0.09, indicating no evidence against the 9 min claim</a:t>
            </a:r>
          </a:p>
          <a:p>
            <a:pPr marL="514350" indent="-514350">
              <a:buAutoNum type="alphaLcParenR"/>
            </a:pPr>
            <a:endParaRPr lang="en-CA" dirty="0"/>
          </a:p>
        </p:txBody>
      </p:sp>
    </p:spTree>
    <p:custDataLst>
      <p:tags r:id="rId1"/>
    </p:custDataLst>
    <p:extLst>
      <p:ext uri="{BB962C8B-B14F-4D97-AF65-F5344CB8AC3E}">
        <p14:creationId xmlns:p14="http://schemas.microsoft.com/office/powerpoint/2010/main" val="234076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741469-0E06-49A8-A886-2AA6E3139071}"/>
              </a:ext>
            </a:extLst>
          </p:cNvPr>
          <p:cNvSpPr>
            <a:spLocks noGrp="1"/>
          </p:cNvSpPr>
          <p:nvPr>
            <p:ph idx="1"/>
          </p:nvPr>
        </p:nvSpPr>
        <p:spPr>
          <a:xfrm>
            <a:off x="292894" y="292894"/>
            <a:ext cx="11472862" cy="5884069"/>
          </a:xfrm>
        </p:spPr>
        <p:txBody>
          <a:bodyPr>
            <a:normAutofit/>
          </a:bodyPr>
          <a:lstStyle/>
          <a:p>
            <a:pPr marL="0" indent="0">
              <a:buNone/>
            </a:pPr>
            <a:r>
              <a:rPr lang="en-CA" dirty="0"/>
              <a:t>Which of the following statement is true?</a:t>
            </a:r>
          </a:p>
          <a:p>
            <a:pPr marL="514350" indent="-514350">
              <a:buAutoNum type="alphaLcParenR"/>
            </a:pPr>
            <a:r>
              <a:rPr lang="en-CA" dirty="0"/>
              <a:t>If a population parameter is known, there is no reason to run a hypothesis test on that population parameter</a:t>
            </a:r>
          </a:p>
          <a:p>
            <a:pPr marL="514350" indent="-514350">
              <a:buAutoNum type="alphaLcParenR"/>
            </a:pPr>
            <a:r>
              <a:rPr lang="en-CA" dirty="0"/>
              <a:t>The P value can be negative or positive depending on whether the sample statistic is less than or greater than the claimed value of the population parameter in the hypothesis</a:t>
            </a:r>
          </a:p>
          <a:p>
            <a:pPr marL="514350" indent="-514350">
              <a:buAutoNum type="alphaLcParenR"/>
            </a:pPr>
            <a:r>
              <a:rPr lang="en-CA" dirty="0"/>
              <a:t>The P value is based on a specific test statistic, so it must be chosen before an experiment is conducted</a:t>
            </a:r>
          </a:p>
          <a:p>
            <a:pPr marL="514350" indent="-514350">
              <a:buAutoNum type="alphaLcParenR"/>
            </a:pPr>
            <a:r>
              <a:rPr lang="en-CA" dirty="0"/>
              <a:t>IF a P value is larger than the specified significance level, then the data are statistically significant at that level</a:t>
            </a:r>
          </a:p>
          <a:p>
            <a:pPr marL="514350" indent="-514350">
              <a:buAutoNum type="alphaLcParenR"/>
            </a:pPr>
            <a:r>
              <a:rPr lang="en-CA" dirty="0"/>
              <a:t>The P value is a probability calculated assuming that the alternative hypothesis is true</a:t>
            </a:r>
          </a:p>
        </p:txBody>
      </p:sp>
    </p:spTree>
    <p:custDataLst>
      <p:tags r:id="rId1"/>
    </p:custDataLst>
    <p:extLst>
      <p:ext uri="{BB962C8B-B14F-4D97-AF65-F5344CB8AC3E}">
        <p14:creationId xmlns:p14="http://schemas.microsoft.com/office/powerpoint/2010/main" val="1707320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B805E3-318C-461D-A4A9-1231A06A5C39}"/>
              </a:ext>
            </a:extLst>
          </p:cNvPr>
          <p:cNvSpPr>
            <a:spLocks noGrp="1"/>
          </p:cNvSpPr>
          <p:nvPr>
            <p:ph idx="1"/>
          </p:nvPr>
        </p:nvSpPr>
        <p:spPr>
          <a:xfrm>
            <a:off x="300038" y="292894"/>
            <a:ext cx="11472862" cy="5884069"/>
          </a:xfrm>
        </p:spPr>
        <p:txBody>
          <a:bodyPr>
            <a:normAutofit/>
          </a:bodyPr>
          <a:lstStyle/>
          <a:p>
            <a:pPr marL="0" indent="0">
              <a:buNone/>
            </a:pPr>
            <a:r>
              <a:rPr lang="en-CA" dirty="0"/>
              <a:t>A congressional representative serving on a committee on taxation states that average yearly contributions for taxpayers is $1250.  A lobbyist for a national church organization who believes that the real figure is lower,  samples 12 families and comes up with a mean of $1,092 with a std dev of $308.  Where is the P-value?</a:t>
            </a:r>
          </a:p>
          <a:p>
            <a:pPr marL="514350" indent="-514350">
              <a:buAutoNum type="alphaLcParenR"/>
            </a:pPr>
            <a:r>
              <a:rPr lang="en-CA" dirty="0"/>
              <a:t>Below 0.01</a:t>
            </a:r>
          </a:p>
          <a:p>
            <a:pPr marL="514350" indent="-514350">
              <a:buAutoNum type="alphaLcParenR"/>
            </a:pPr>
            <a:r>
              <a:rPr lang="en-CA" dirty="0"/>
              <a:t>Between 0.01 and 0.025</a:t>
            </a:r>
          </a:p>
          <a:p>
            <a:pPr marL="514350" indent="-514350">
              <a:buAutoNum type="alphaLcParenR"/>
            </a:pPr>
            <a:r>
              <a:rPr lang="en-CA" dirty="0"/>
              <a:t>Between 0.025 and 0.05</a:t>
            </a:r>
          </a:p>
          <a:p>
            <a:pPr marL="514350" indent="-514350">
              <a:buAutoNum type="alphaLcParenR"/>
            </a:pPr>
            <a:r>
              <a:rPr lang="en-CA" dirty="0"/>
              <a:t>Between 0.05 and 0.10</a:t>
            </a:r>
          </a:p>
          <a:p>
            <a:pPr marL="514350" indent="-514350">
              <a:buAutoNum type="alphaLcParenR"/>
            </a:pPr>
            <a:r>
              <a:rPr lang="en-CA" dirty="0"/>
              <a:t>Over 0.10</a:t>
            </a:r>
          </a:p>
        </p:txBody>
      </p:sp>
    </p:spTree>
    <p:custDataLst>
      <p:tags r:id="rId1"/>
    </p:custDataLst>
    <p:extLst>
      <p:ext uri="{BB962C8B-B14F-4D97-AF65-F5344CB8AC3E}">
        <p14:creationId xmlns:p14="http://schemas.microsoft.com/office/powerpoint/2010/main" val="3340796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650203-01CC-426E-8FDA-86B6D8FA4921}"/>
              </a:ext>
            </a:extLst>
          </p:cNvPr>
          <p:cNvSpPr>
            <a:spLocks noGrp="1"/>
          </p:cNvSpPr>
          <p:nvPr>
            <p:ph idx="1"/>
          </p:nvPr>
        </p:nvSpPr>
        <p:spPr>
          <a:xfrm>
            <a:off x="314325" y="307181"/>
            <a:ext cx="11039475" cy="5869782"/>
          </a:xfrm>
        </p:spPr>
        <p:txBody>
          <a:bodyPr>
            <a:normAutofit/>
          </a:bodyPr>
          <a:lstStyle/>
          <a:p>
            <a:pPr marL="0" indent="0">
              <a:buNone/>
            </a:pPr>
            <a:r>
              <a:rPr lang="en-CA" dirty="0"/>
              <a:t>Consider a hypothesis test with Ho: u=58 and Ha: u&gt;58.  Which of the following choices of significance level and sample size will result in the greater power of the test when </a:t>
            </a:r>
            <a:r>
              <a:rPr lang="en-CA" dirty="0" err="1"/>
              <a:t>u</a:t>
            </a:r>
            <a:r>
              <a:rPr lang="en-CA" baseline="-25000" dirty="0" err="1"/>
              <a:t>true</a:t>
            </a:r>
            <a:r>
              <a:rPr lang="en-CA" dirty="0"/>
              <a:t>=60?</a:t>
            </a:r>
          </a:p>
          <a:p>
            <a:pPr marL="0" indent="0">
              <a:buNone/>
            </a:pPr>
            <a:r>
              <a:rPr lang="en-CA" dirty="0"/>
              <a:t>a) </a:t>
            </a:r>
            <a:r>
              <a:rPr lang="en-CA" dirty="0">
                <a:latin typeface="Century Schoolbook" panose="02040604050505020304" pitchFamily="18" charset="0"/>
              </a:rPr>
              <a:t> = 0.05, n = 20</a:t>
            </a:r>
            <a:endParaRPr lang="en-CA" dirty="0"/>
          </a:p>
          <a:p>
            <a:pPr marL="0" indent="0">
              <a:buNone/>
            </a:pPr>
            <a:r>
              <a:rPr lang="en-CA" dirty="0"/>
              <a:t>b) </a:t>
            </a:r>
            <a:r>
              <a:rPr lang="en-CA" dirty="0">
                <a:latin typeface="Century Schoolbook" panose="02040604050505020304" pitchFamily="18" charset="0"/>
              </a:rPr>
              <a:t> = 0.01, n = 20</a:t>
            </a:r>
            <a:endParaRPr lang="en-CA" dirty="0"/>
          </a:p>
          <a:p>
            <a:pPr marL="0" indent="0">
              <a:buNone/>
            </a:pPr>
            <a:r>
              <a:rPr lang="en-CA" dirty="0"/>
              <a:t>c) </a:t>
            </a:r>
            <a:r>
              <a:rPr lang="en-CA" dirty="0">
                <a:latin typeface="Century Schoolbook" panose="02040604050505020304" pitchFamily="18" charset="0"/>
              </a:rPr>
              <a:t> = 0.05, n = 25</a:t>
            </a:r>
            <a:endParaRPr lang="en-CA" dirty="0"/>
          </a:p>
          <a:p>
            <a:pPr marL="0" indent="0">
              <a:buNone/>
            </a:pPr>
            <a:r>
              <a:rPr lang="en-CA" dirty="0"/>
              <a:t>d) </a:t>
            </a:r>
            <a:r>
              <a:rPr lang="en-CA" dirty="0">
                <a:latin typeface="Century Schoolbook" panose="02040604050505020304" pitchFamily="18" charset="0"/>
              </a:rPr>
              <a:t> = 0.01, n = 25</a:t>
            </a:r>
            <a:endParaRPr lang="en-CA" dirty="0"/>
          </a:p>
          <a:p>
            <a:pPr marL="0" indent="0">
              <a:buNone/>
            </a:pPr>
            <a:r>
              <a:rPr lang="en-CA" dirty="0"/>
              <a:t>e) </a:t>
            </a:r>
            <a:r>
              <a:rPr lang="en-CA" dirty="0">
                <a:latin typeface="Century Schoolbook" panose="02040604050505020304" pitchFamily="18" charset="0"/>
              </a:rPr>
              <a:t> = 0.001, n = 20</a:t>
            </a:r>
          </a:p>
          <a:p>
            <a:pPr marL="0" indent="0">
              <a:buNone/>
            </a:pPr>
            <a:r>
              <a:rPr lang="en-CA" dirty="0">
                <a:latin typeface="Century Schoolbook" panose="02040604050505020304" pitchFamily="18" charset="0"/>
              </a:rPr>
              <a:t>f) It is impossible to calculate without knowing the strength of the given power</a:t>
            </a:r>
            <a:endParaRPr lang="en-CA" dirty="0"/>
          </a:p>
        </p:txBody>
      </p:sp>
    </p:spTree>
    <p:custDataLst>
      <p:tags r:id="rId1"/>
    </p:custDataLst>
    <p:extLst>
      <p:ext uri="{BB962C8B-B14F-4D97-AF65-F5344CB8AC3E}">
        <p14:creationId xmlns:p14="http://schemas.microsoft.com/office/powerpoint/2010/main" val="2435471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C36F6F-8569-4D45-9C2B-2F7BEB7B5184}"/>
              </a:ext>
            </a:extLst>
          </p:cNvPr>
          <p:cNvSpPr>
            <a:spLocks noGrp="1"/>
          </p:cNvSpPr>
          <p:nvPr>
            <p:ph idx="1"/>
          </p:nvPr>
        </p:nvSpPr>
        <p:spPr>
          <a:xfrm>
            <a:off x="350044" y="385763"/>
            <a:ext cx="11544300" cy="5791200"/>
          </a:xfrm>
        </p:spPr>
        <p:txBody>
          <a:bodyPr>
            <a:normAutofit/>
          </a:bodyPr>
          <a:lstStyle/>
          <a:p>
            <a:pPr marL="0" indent="0">
              <a:buNone/>
            </a:pPr>
            <a:r>
              <a:rPr lang="en-CA" dirty="0"/>
              <a:t>A manager believes  that the percentage of employees coming late for work is greater than the previously claimed 7%.  She conducts a hypothesis test on a random sample of 200 employee and finds 23 coming in late.  Is this strong evidence against the 7% claim? </a:t>
            </a:r>
          </a:p>
          <a:p>
            <a:pPr marL="514350" indent="-514350">
              <a:buAutoNum type="alphaLcParenR"/>
            </a:pPr>
            <a:r>
              <a:rPr lang="en-CA" dirty="0"/>
              <a:t>Yes, because the P value is 0.0062</a:t>
            </a:r>
          </a:p>
          <a:p>
            <a:pPr marL="514350" indent="-514350">
              <a:buAutoNum type="alphaLcParenR"/>
            </a:pPr>
            <a:r>
              <a:rPr lang="en-CA" dirty="0"/>
              <a:t>Yes, because the P value is 2.5</a:t>
            </a:r>
          </a:p>
          <a:p>
            <a:pPr marL="0" indent="0">
              <a:buNone/>
            </a:pPr>
            <a:r>
              <a:rPr lang="en-CA" dirty="0"/>
              <a:t>c) No, because the P value is only 0.0062</a:t>
            </a:r>
          </a:p>
          <a:p>
            <a:pPr marL="0" indent="0">
              <a:buNone/>
            </a:pPr>
            <a:r>
              <a:rPr lang="en-CA" dirty="0"/>
              <a:t>d) No, because the P value is over 0.10</a:t>
            </a:r>
          </a:p>
          <a:p>
            <a:pPr marL="0" indent="0">
              <a:buNone/>
            </a:pPr>
            <a:r>
              <a:rPr lang="en-CA" dirty="0"/>
              <a:t>e) There is insufficient evidence to reach a conclusion</a:t>
            </a:r>
          </a:p>
        </p:txBody>
      </p:sp>
    </p:spTree>
    <p:custDataLst>
      <p:tags r:id="rId1"/>
    </p:custDataLst>
    <p:extLst>
      <p:ext uri="{BB962C8B-B14F-4D97-AF65-F5344CB8AC3E}">
        <p14:creationId xmlns:p14="http://schemas.microsoft.com/office/powerpoint/2010/main" val="3117941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9E161-AEBD-4753-BE08-CC212898DE65}"/>
              </a:ext>
            </a:extLst>
          </p:cNvPr>
          <p:cNvSpPr>
            <a:spLocks noGrp="1"/>
          </p:cNvSpPr>
          <p:nvPr>
            <p:ph idx="1"/>
          </p:nvPr>
        </p:nvSpPr>
        <p:spPr>
          <a:xfrm>
            <a:off x="292893" y="300038"/>
            <a:ext cx="11615737" cy="5876925"/>
          </a:xfrm>
        </p:spPr>
        <p:txBody>
          <a:bodyPr>
            <a:normAutofit lnSpcReduction="10000"/>
          </a:bodyPr>
          <a:lstStyle/>
          <a:p>
            <a:pPr marL="0" indent="0">
              <a:buNone/>
            </a:pPr>
            <a:r>
              <a:rPr lang="en-CA" dirty="0"/>
              <a:t>In testing the Null hypothesis Ho: u=75 against the alternative hypothesis Ha: u&gt;75, a sample from a normal population has a mean of 76.9 with a corresponding t-score of 2.23 and a </a:t>
            </a:r>
            <a:r>
              <a:rPr lang="en-CA" dirty="0" err="1"/>
              <a:t>Pvalue</a:t>
            </a:r>
            <a:r>
              <a:rPr lang="en-CA" dirty="0"/>
              <a:t> of 0.0175.  Which of the following is NOT a reasonable conclusion: </a:t>
            </a:r>
          </a:p>
          <a:p>
            <a:pPr marL="514350" indent="-514350">
              <a:buAutoNum type="alphaLcParenR"/>
            </a:pPr>
            <a:r>
              <a:rPr lang="en-CA" dirty="0"/>
              <a:t>If the Null Hypothesis is assumed to be true, the probability of obtaining a sample mean as extreme as or more extreme than 76.9 is 0.0175</a:t>
            </a:r>
          </a:p>
          <a:p>
            <a:pPr marL="514350" indent="-514350">
              <a:buAutoNum type="alphaLcParenR"/>
            </a:pPr>
            <a:r>
              <a:rPr lang="en-CA" dirty="0"/>
              <a:t>In all samples using the same sample size and the same sampling technique, the null hypothesis will be wrong 1.75 % of the time</a:t>
            </a:r>
          </a:p>
          <a:p>
            <a:pPr marL="514350" indent="-514350">
              <a:buAutoNum type="alphaLcParenR"/>
            </a:pPr>
            <a:r>
              <a:rPr lang="en-CA" dirty="0"/>
              <a:t>At a significance level of 5%, there is sufficient evidence to reject the null hypothesis</a:t>
            </a:r>
          </a:p>
          <a:p>
            <a:pPr marL="514350" indent="-514350">
              <a:buAutoNum type="alphaLcParenR"/>
            </a:pPr>
            <a:r>
              <a:rPr lang="en-CA" dirty="0"/>
              <a:t>If the population std dev had been known, then the z-score of 2.23 would have resulted in a smaller P value</a:t>
            </a:r>
          </a:p>
          <a:p>
            <a:pPr marL="514350" indent="-514350">
              <a:buAutoNum type="alphaLcParenR"/>
            </a:pPr>
            <a:r>
              <a:rPr lang="en-CA" dirty="0"/>
              <a:t>If the alternative hypothesis had been 2-sided, then the same t-score would have resulted in a  </a:t>
            </a:r>
            <a:r>
              <a:rPr lang="en-CA" dirty="0" err="1"/>
              <a:t>Pvalue</a:t>
            </a:r>
            <a:r>
              <a:rPr lang="en-CA" dirty="0"/>
              <a:t>  of 2 x 0.0175 </a:t>
            </a:r>
          </a:p>
        </p:txBody>
      </p:sp>
    </p:spTree>
    <p:custDataLst>
      <p:tags r:id="rId1"/>
    </p:custDataLst>
    <p:extLst>
      <p:ext uri="{BB962C8B-B14F-4D97-AF65-F5344CB8AC3E}">
        <p14:creationId xmlns:p14="http://schemas.microsoft.com/office/powerpoint/2010/main" val="3236078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6A4D68-AACE-8B1E-03A8-7271FA5A43DD}"/>
              </a:ext>
            </a:extLst>
          </p:cNvPr>
          <p:cNvSpPr>
            <a:spLocks noGrp="1"/>
          </p:cNvSpPr>
          <p:nvPr>
            <p:ph idx="1"/>
          </p:nvPr>
        </p:nvSpPr>
        <p:spPr>
          <a:xfrm>
            <a:off x="488343" y="513660"/>
            <a:ext cx="10515600" cy="4351338"/>
          </a:xfrm>
        </p:spPr>
        <p:txBody>
          <a:bodyPr/>
          <a:lstStyle/>
          <a:p>
            <a:pPr marL="0" indent="0">
              <a:buNone/>
            </a:pPr>
            <a:r>
              <a:rPr lang="en-US" dirty="0"/>
              <a:t>Q: Which of will increase the probability of a type I error? </a:t>
            </a:r>
          </a:p>
          <a:p>
            <a:pPr marL="514350" indent="-514350">
              <a:buAutoNum type="alphaLcParenR"/>
            </a:pPr>
            <a:r>
              <a:rPr lang="en-US" dirty="0"/>
              <a:t>Increasing significance level</a:t>
            </a:r>
          </a:p>
          <a:p>
            <a:pPr marL="514350" indent="-514350">
              <a:buAutoNum type="alphaLcParenR"/>
            </a:pPr>
            <a:r>
              <a:rPr lang="en-US" dirty="0"/>
              <a:t>Decreasing significance level</a:t>
            </a:r>
          </a:p>
          <a:p>
            <a:pPr marL="514350" indent="-514350">
              <a:buAutoNum type="alphaLcParenR"/>
            </a:pPr>
            <a:r>
              <a:rPr lang="en-US" dirty="0"/>
              <a:t>Increasing sample size</a:t>
            </a:r>
          </a:p>
          <a:p>
            <a:pPr marL="514350" indent="-514350">
              <a:buAutoNum type="alphaLcParenR"/>
            </a:pPr>
            <a:r>
              <a:rPr lang="en-US" dirty="0"/>
              <a:t>Decreasing sample size</a:t>
            </a:r>
          </a:p>
          <a:p>
            <a:pPr marL="0" indent="0">
              <a:buNone/>
            </a:pPr>
            <a:endParaRPr lang="en-US" dirty="0"/>
          </a:p>
        </p:txBody>
      </p:sp>
    </p:spTree>
    <p:extLst>
      <p:ext uri="{BB962C8B-B14F-4D97-AF65-F5344CB8AC3E}">
        <p14:creationId xmlns:p14="http://schemas.microsoft.com/office/powerpoint/2010/main" val="1143832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8329AC-23AC-4D39-A6A0-EAD112354FFF}"/>
              </a:ext>
            </a:extLst>
          </p:cNvPr>
          <p:cNvSpPr>
            <a:spLocks noGrp="1"/>
          </p:cNvSpPr>
          <p:nvPr>
            <p:ph idx="1"/>
          </p:nvPr>
        </p:nvSpPr>
        <p:spPr>
          <a:xfrm>
            <a:off x="407194" y="350044"/>
            <a:ext cx="11251406" cy="5826919"/>
          </a:xfrm>
        </p:spPr>
        <p:txBody>
          <a:bodyPr>
            <a:normAutofit/>
          </a:bodyPr>
          <a:lstStyle/>
          <a:p>
            <a:pPr marL="0" indent="0">
              <a:buNone/>
            </a:pPr>
            <a:r>
              <a:rPr lang="en-CA" dirty="0"/>
              <a:t>How many of the following statements are correct?</a:t>
            </a:r>
          </a:p>
          <a:p>
            <a:pPr marL="571500" indent="-571500">
              <a:buAutoNum type="romanLcParenR"/>
            </a:pPr>
            <a:r>
              <a:rPr lang="en-CA" dirty="0"/>
              <a:t>The significance level of a test is the probability of a type II error</a:t>
            </a:r>
          </a:p>
          <a:p>
            <a:pPr marL="571500" indent="-571500">
              <a:buAutoNum type="romanLcParenR"/>
            </a:pPr>
            <a:r>
              <a:rPr lang="en-CA" dirty="0"/>
              <a:t>Given a particular alternative, the power of a test against that alternative is 1 minus the probability of the Type II error associated with that alternative</a:t>
            </a:r>
          </a:p>
          <a:p>
            <a:pPr marL="571500" indent="-571500">
              <a:buAutoNum type="romanLcParenR"/>
            </a:pPr>
            <a:r>
              <a:rPr lang="en-CA" dirty="0"/>
              <a:t>If the significance level remains fixed, increasing the sample size will reduce the probability of a Type II error</a:t>
            </a:r>
          </a:p>
          <a:p>
            <a:pPr marL="571500" indent="-571500">
              <a:buAutoNum type="romanLcParenR"/>
            </a:pPr>
            <a:r>
              <a:rPr lang="en-CA" dirty="0"/>
              <a:t>IF the significance level remains fixed, increasing the sample size will raise the power</a:t>
            </a:r>
          </a:p>
          <a:p>
            <a:pPr marL="571500" indent="-571500">
              <a:buAutoNum type="romanLcParenR"/>
            </a:pPr>
            <a:r>
              <a:rPr lang="en-CA" dirty="0"/>
              <a:t>Holding the sample size fixed, increasing the significance level will decrease the probability of a Type II error</a:t>
            </a:r>
          </a:p>
          <a:p>
            <a:pPr marL="514350" indent="-514350">
              <a:buAutoNum type="alphaLcParenR"/>
            </a:pPr>
            <a:endParaRPr lang="en-CA" dirty="0"/>
          </a:p>
        </p:txBody>
      </p:sp>
    </p:spTree>
    <p:custDataLst>
      <p:tags r:id="rId1"/>
    </p:custDataLst>
    <p:extLst>
      <p:ext uri="{BB962C8B-B14F-4D97-AF65-F5344CB8AC3E}">
        <p14:creationId xmlns:p14="http://schemas.microsoft.com/office/powerpoint/2010/main" val="417914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F72F-2D8A-4697-B007-80E5A2F7D377}"/>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64551BFC-2988-4FDA-B660-471E1C54C861}"/>
              </a:ext>
            </a:extLst>
          </p:cNvPr>
          <p:cNvSpPr>
            <a:spLocks noGrp="1"/>
          </p:cNvSpPr>
          <p:nvPr>
            <p:ph idx="1"/>
          </p:nvPr>
        </p:nvSpPr>
        <p:spPr/>
        <p:txBody>
          <a:bodyPr/>
          <a:lstStyle/>
          <a:p>
            <a:pPr marL="0" indent="0">
              <a:buNone/>
            </a:pPr>
            <a:r>
              <a:rPr lang="en-CA" dirty="0"/>
              <a:t>Suppose Ho: p=0.60  and Ha: p&gt;0.60, against the alternative p=0.70, the Power is 0.80.  Which of the following is a valid conclusion? </a:t>
            </a:r>
          </a:p>
          <a:p>
            <a:pPr marL="514350" indent="-514350">
              <a:buAutoNum type="alphaLcParenR"/>
            </a:pPr>
            <a:r>
              <a:rPr lang="en-CA" dirty="0"/>
              <a:t>The probability of committing a type I error is 0.1</a:t>
            </a:r>
          </a:p>
          <a:p>
            <a:pPr marL="514350" indent="-514350">
              <a:buAutoNum type="alphaLcParenR"/>
            </a:pPr>
            <a:r>
              <a:rPr lang="en-CA" dirty="0"/>
              <a:t>If p=0.70 is true, the probability of failing to reject Ho is 0.20</a:t>
            </a:r>
          </a:p>
          <a:p>
            <a:pPr marL="514350" indent="-514350">
              <a:buAutoNum type="alphaLcParenR"/>
            </a:pPr>
            <a:r>
              <a:rPr lang="en-CA" dirty="0"/>
              <a:t>The probability of committing a Type II error is 0.30</a:t>
            </a:r>
          </a:p>
          <a:p>
            <a:pPr marL="514350" indent="-514350">
              <a:buAutoNum type="alphaLcParenR"/>
            </a:pPr>
            <a:r>
              <a:rPr lang="en-CA" dirty="0"/>
              <a:t>All statements above are correct</a:t>
            </a:r>
          </a:p>
          <a:p>
            <a:pPr marL="514350" indent="-514350">
              <a:buAutoNum type="alphaLcParenR"/>
            </a:pPr>
            <a:r>
              <a:rPr lang="en-CA" dirty="0"/>
              <a:t>None of the statements above are correct</a:t>
            </a:r>
          </a:p>
        </p:txBody>
      </p:sp>
    </p:spTree>
    <p:custDataLst>
      <p:tags r:id="rId1"/>
    </p:custDataLst>
    <p:extLst>
      <p:ext uri="{BB962C8B-B14F-4D97-AF65-F5344CB8AC3E}">
        <p14:creationId xmlns:p14="http://schemas.microsoft.com/office/powerpoint/2010/main" val="3682675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8274AA-459E-4468-8166-A958369C557E}"/>
              </a:ext>
            </a:extLst>
          </p:cNvPr>
          <p:cNvSpPr>
            <a:spLocks noGrp="1"/>
          </p:cNvSpPr>
          <p:nvPr>
            <p:ph idx="1"/>
          </p:nvPr>
        </p:nvSpPr>
        <p:spPr>
          <a:xfrm>
            <a:off x="428625" y="407194"/>
            <a:ext cx="10508456" cy="5769769"/>
          </a:xfrm>
        </p:spPr>
        <p:txBody>
          <a:bodyPr>
            <a:normAutofit/>
          </a:bodyPr>
          <a:lstStyle/>
          <a:p>
            <a:pPr marL="0" indent="0">
              <a:buNone/>
            </a:pPr>
            <a:r>
              <a:rPr lang="en-CA" dirty="0"/>
              <a:t>Which of the following statements is true?</a:t>
            </a:r>
          </a:p>
          <a:p>
            <a:pPr marL="514350" indent="-514350">
              <a:buAutoNum type="alphaLcParenR"/>
            </a:pPr>
            <a:r>
              <a:rPr lang="en-CA" dirty="0"/>
              <a:t>It is helping to examine your data before deciding whether to use a one –sided or two sided hypothesis test</a:t>
            </a:r>
          </a:p>
          <a:p>
            <a:pPr marL="514350" indent="-514350">
              <a:buAutoNum type="alphaLcParenR"/>
            </a:pPr>
            <a:r>
              <a:rPr lang="en-CA" dirty="0"/>
              <a:t>If the </a:t>
            </a:r>
            <a:r>
              <a:rPr lang="en-CA" dirty="0" err="1"/>
              <a:t>Pvalue</a:t>
            </a:r>
            <a:r>
              <a:rPr lang="en-CA" dirty="0"/>
              <a:t> is 0.05, the probability that the null hypothesis is correct is 0.05</a:t>
            </a:r>
          </a:p>
          <a:p>
            <a:pPr marL="514350" indent="-514350">
              <a:buAutoNum type="alphaLcParenR"/>
            </a:pPr>
            <a:r>
              <a:rPr lang="en-CA" dirty="0"/>
              <a:t>The larger the P value, the more evidence there is against the null hypothesis</a:t>
            </a:r>
          </a:p>
          <a:p>
            <a:pPr marL="0" indent="0">
              <a:buNone/>
            </a:pPr>
            <a:r>
              <a:rPr lang="en-CA" dirty="0"/>
              <a:t>d) If the P value is small enough, we can conclude that the alternative hypothesis is true</a:t>
            </a:r>
          </a:p>
          <a:p>
            <a:pPr marL="0" indent="0">
              <a:buNone/>
            </a:pPr>
            <a:r>
              <a:rPr lang="en-CA" dirty="0"/>
              <a:t>e) We do not use sample statistics in stating the hypothesis</a:t>
            </a:r>
          </a:p>
        </p:txBody>
      </p:sp>
    </p:spTree>
    <p:custDataLst>
      <p:tags r:id="rId1"/>
    </p:custDataLst>
    <p:extLst>
      <p:ext uri="{BB962C8B-B14F-4D97-AF65-F5344CB8AC3E}">
        <p14:creationId xmlns:p14="http://schemas.microsoft.com/office/powerpoint/2010/main" val="4219109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D03800-014B-46EF-BA31-148F505AD546}"/>
              </a:ext>
            </a:extLst>
          </p:cNvPr>
          <p:cNvSpPr>
            <a:spLocks noGrp="1"/>
          </p:cNvSpPr>
          <p:nvPr>
            <p:ph idx="1"/>
          </p:nvPr>
        </p:nvSpPr>
        <p:spPr>
          <a:xfrm>
            <a:off x="471488" y="292894"/>
            <a:ext cx="10882312" cy="5884069"/>
          </a:xfrm>
        </p:spPr>
        <p:txBody>
          <a:bodyPr/>
          <a:lstStyle/>
          <a:p>
            <a:pPr marL="0" indent="0">
              <a:buNone/>
            </a:pPr>
            <a:r>
              <a:rPr lang="en-CA" dirty="0"/>
              <a:t>In a one-sided hypothesis test for the mean, for a random sample is size 15 the t-score of the sample mean is 2.615.  is this significant at the 5 percent level?  At the 1 percent level?</a:t>
            </a:r>
          </a:p>
          <a:p>
            <a:pPr marL="514350" indent="-514350">
              <a:buAutoNum type="alphaLcParenR"/>
            </a:pPr>
            <a:r>
              <a:rPr lang="en-CA" dirty="0"/>
              <a:t>Significant at the 1% level but not at the 5% level</a:t>
            </a:r>
          </a:p>
          <a:p>
            <a:pPr marL="514350" indent="-514350">
              <a:buFont typeface="Arial" panose="020B0604020202020204" pitchFamily="34" charset="0"/>
              <a:buAutoNum type="alphaLcParenR"/>
            </a:pPr>
            <a:r>
              <a:rPr lang="en-CA" dirty="0"/>
              <a:t>Significant at the 5% level but not at the 1% level</a:t>
            </a:r>
          </a:p>
          <a:p>
            <a:pPr marL="514350" indent="-514350">
              <a:buFont typeface="Arial" panose="020B0604020202020204" pitchFamily="34" charset="0"/>
              <a:buAutoNum type="alphaLcParenR"/>
            </a:pPr>
            <a:r>
              <a:rPr lang="en-CA" dirty="0"/>
              <a:t> Significant at both the 1% and 5% levels</a:t>
            </a:r>
          </a:p>
          <a:p>
            <a:pPr marL="514350" indent="-514350">
              <a:buFont typeface="Arial" panose="020B0604020202020204" pitchFamily="34" charset="0"/>
              <a:buAutoNum type="alphaLcParenR"/>
            </a:pPr>
            <a:r>
              <a:rPr lang="en-CA" dirty="0"/>
              <a:t>Significant at neither the 1% or 5% levels</a:t>
            </a:r>
          </a:p>
        </p:txBody>
      </p:sp>
    </p:spTree>
    <p:custDataLst>
      <p:tags r:id="rId1"/>
    </p:custDataLst>
    <p:extLst>
      <p:ext uri="{BB962C8B-B14F-4D97-AF65-F5344CB8AC3E}">
        <p14:creationId xmlns:p14="http://schemas.microsoft.com/office/powerpoint/2010/main" val="3096173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D03800-014B-46EF-BA31-148F505AD546}"/>
              </a:ext>
            </a:extLst>
          </p:cNvPr>
          <p:cNvSpPr>
            <a:spLocks noGrp="1"/>
          </p:cNvSpPr>
          <p:nvPr>
            <p:ph idx="1"/>
          </p:nvPr>
        </p:nvSpPr>
        <p:spPr>
          <a:xfrm>
            <a:off x="471488" y="292894"/>
            <a:ext cx="10882312" cy="5884069"/>
          </a:xfrm>
        </p:spPr>
        <p:txBody>
          <a:bodyPr/>
          <a:lstStyle/>
          <a:p>
            <a:pPr marL="0" indent="0">
              <a:buNone/>
            </a:pPr>
            <a:r>
              <a:rPr lang="en-CA" dirty="0"/>
              <a:t>Which of the following is a true statement?</a:t>
            </a:r>
          </a:p>
          <a:p>
            <a:pPr marL="514350" indent="-514350">
              <a:buAutoNum type="alphaLcParenR"/>
            </a:pPr>
            <a:r>
              <a:rPr lang="en-CA" dirty="0"/>
              <a:t>The P value of a test is the probability of obtaining a result as extreme as or more extreme than the one obtained, assuming the null hypothesis is true</a:t>
            </a:r>
          </a:p>
          <a:p>
            <a:pPr marL="514350" indent="-514350">
              <a:buAutoNum type="alphaLcParenR"/>
            </a:pPr>
            <a:r>
              <a:rPr lang="en-CA" dirty="0"/>
              <a:t>IF the P value for a test is 0.43, the probability that the null hypothesis is true is 0.43</a:t>
            </a:r>
          </a:p>
          <a:p>
            <a:pPr marL="514350" indent="-514350">
              <a:buAutoNum type="alphaLcParenR"/>
            </a:pPr>
            <a:r>
              <a:rPr lang="en-CA" dirty="0"/>
              <a:t>When the null hypothesis is rejected, it is because it is not true</a:t>
            </a:r>
          </a:p>
          <a:p>
            <a:pPr marL="514350" indent="-514350">
              <a:buAutoNum type="alphaLcParenR"/>
            </a:pPr>
            <a:r>
              <a:rPr lang="en-CA" dirty="0"/>
              <a:t>The greater the P value, the greater the evidence against the null hypothesis</a:t>
            </a:r>
          </a:p>
          <a:p>
            <a:pPr marL="514350" indent="-514350">
              <a:buAutoNum type="alphaLcParenR"/>
            </a:pPr>
            <a:r>
              <a:rPr lang="en-CA" dirty="0"/>
              <a:t>A very  large P value provides convincing evidence that the null hypothesis is true</a:t>
            </a:r>
          </a:p>
        </p:txBody>
      </p:sp>
    </p:spTree>
    <p:custDataLst>
      <p:tags r:id="rId1"/>
    </p:custDataLst>
    <p:extLst>
      <p:ext uri="{BB962C8B-B14F-4D97-AF65-F5344CB8AC3E}">
        <p14:creationId xmlns:p14="http://schemas.microsoft.com/office/powerpoint/2010/main" val="4258659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0E756-B883-4422-8F3F-2F0FBAF4ACD8}"/>
              </a:ext>
            </a:extLst>
          </p:cNvPr>
          <p:cNvSpPr>
            <a:spLocks noGrp="1"/>
          </p:cNvSpPr>
          <p:nvPr>
            <p:ph idx="1"/>
          </p:nvPr>
        </p:nvSpPr>
        <p:spPr>
          <a:xfrm>
            <a:off x="335756" y="207169"/>
            <a:ext cx="11508582" cy="5969794"/>
          </a:xfrm>
        </p:spPr>
        <p:txBody>
          <a:bodyPr/>
          <a:lstStyle/>
          <a:p>
            <a:pPr marL="0" indent="0">
              <a:buNone/>
            </a:pPr>
            <a:r>
              <a:rPr lang="en-CA" dirty="0"/>
              <a:t>An assembly line machine is supposed to make bowling balls with a diameter of 8.55inches.  Each day an SRS of five balls are pulled and measured.  If their mean diameter is under 8.35inches or over 8.75inches, the machinery is stopped and an engineered is called to make adjustments before resuming production.  The quality control procedure may be viewed as a hypothesis test  with Ho: u=8.55 and Ha: u not equal to 8.55.  What would a Type II error result in? </a:t>
            </a:r>
          </a:p>
          <a:p>
            <a:pPr marL="514350" indent="-514350">
              <a:buAutoNum type="alphaLcParenR"/>
            </a:pPr>
            <a:r>
              <a:rPr lang="en-CA" dirty="0"/>
              <a:t>A warranted halt in production to adjust the machinery</a:t>
            </a:r>
          </a:p>
          <a:p>
            <a:pPr marL="514350" indent="-514350">
              <a:buAutoNum type="alphaLcParenR"/>
            </a:pPr>
            <a:r>
              <a:rPr lang="en-CA" dirty="0"/>
              <a:t>An unnecessary stoppage of the production process</a:t>
            </a:r>
          </a:p>
          <a:p>
            <a:pPr marL="514350" indent="-514350">
              <a:buAutoNum type="alphaLcParenR"/>
            </a:pPr>
            <a:r>
              <a:rPr lang="en-CA" dirty="0"/>
              <a:t>Continued production of the wrong size bowling balls</a:t>
            </a:r>
          </a:p>
          <a:p>
            <a:pPr marL="514350" indent="-514350">
              <a:buAutoNum type="alphaLcParenR"/>
            </a:pPr>
            <a:r>
              <a:rPr lang="en-CA" dirty="0"/>
              <a:t>Continued production of proper size bowling balls</a:t>
            </a:r>
          </a:p>
          <a:p>
            <a:pPr marL="514350" indent="-514350">
              <a:buAutoNum type="alphaLcParenR"/>
            </a:pPr>
            <a:r>
              <a:rPr lang="en-CA" dirty="0"/>
              <a:t>Continued productions of bowling balls that randomly are the right or wrong size</a:t>
            </a:r>
          </a:p>
        </p:txBody>
      </p:sp>
    </p:spTree>
    <p:custDataLst>
      <p:tags r:id="rId1"/>
    </p:custDataLst>
    <p:extLst>
      <p:ext uri="{BB962C8B-B14F-4D97-AF65-F5344CB8AC3E}">
        <p14:creationId xmlns:p14="http://schemas.microsoft.com/office/powerpoint/2010/main" val="1988243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D03800-014B-46EF-BA31-148F505AD546}"/>
              </a:ext>
            </a:extLst>
          </p:cNvPr>
          <p:cNvSpPr>
            <a:spLocks noGrp="1"/>
          </p:cNvSpPr>
          <p:nvPr>
            <p:ph idx="1"/>
          </p:nvPr>
        </p:nvSpPr>
        <p:spPr>
          <a:xfrm>
            <a:off x="471488" y="292894"/>
            <a:ext cx="10882312" cy="5884069"/>
          </a:xfrm>
        </p:spPr>
        <p:txBody>
          <a:bodyPr/>
          <a:lstStyle/>
          <a:p>
            <a:pPr marL="0" indent="0">
              <a:buNone/>
            </a:pPr>
            <a:r>
              <a:rPr lang="en-CA" dirty="0"/>
              <a:t>A manufacturer of a lung machine periodically checks a sample of its product and performs a major re-</a:t>
            </a:r>
            <a:r>
              <a:rPr lang="en-CA" dirty="0" err="1"/>
              <a:t>caliberation</a:t>
            </a:r>
            <a:r>
              <a:rPr lang="en-CA" dirty="0"/>
              <a:t> if readings are sufficiently off target.  Similarly, a rug factory periodically checks if sizes of its rugs coming off an assembly line and halts production if measurements are sufficiently off target.  In both situations, we have the null hypothesis that the production equipment is performing adequately.  For each situation, which the more serious concern, Type I or Type II error?</a:t>
            </a:r>
          </a:p>
          <a:p>
            <a:pPr marL="0" indent="0">
              <a:buNone/>
            </a:pPr>
            <a:r>
              <a:rPr lang="en-CA" dirty="0"/>
              <a:t>a) Lung Machine: Type I Error, Carpet Machine Type I error</a:t>
            </a:r>
          </a:p>
          <a:p>
            <a:pPr marL="0" indent="0">
              <a:buNone/>
            </a:pPr>
            <a:r>
              <a:rPr lang="en-CA" dirty="0"/>
              <a:t>b) Lung Machine: Type I Error, Carpet Machine Type II error</a:t>
            </a:r>
          </a:p>
          <a:p>
            <a:pPr marL="0" indent="0">
              <a:buNone/>
            </a:pPr>
            <a:r>
              <a:rPr lang="en-CA" dirty="0"/>
              <a:t>c) Lung Machine: Type II Error, Carpet Machine Type I error</a:t>
            </a:r>
          </a:p>
          <a:p>
            <a:pPr marL="0" indent="0">
              <a:buNone/>
            </a:pPr>
            <a:r>
              <a:rPr lang="en-CA" dirty="0"/>
              <a:t>d) Lung Machine: Type II Error, Carpet Machine Type II error</a:t>
            </a:r>
          </a:p>
        </p:txBody>
      </p:sp>
    </p:spTree>
    <p:custDataLst>
      <p:tags r:id="rId1"/>
    </p:custDataLst>
    <p:extLst>
      <p:ext uri="{BB962C8B-B14F-4D97-AF65-F5344CB8AC3E}">
        <p14:creationId xmlns:p14="http://schemas.microsoft.com/office/powerpoint/2010/main" val="3591306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24C10443-F6A3-46A9-91C6-A900B87B4EE6}"/>
              </a:ext>
            </a:extLst>
          </p:cNvPr>
          <p:cNvSpPr>
            <a:spLocks noGrp="1"/>
          </p:cNvSpPr>
          <p:nvPr>
            <p:ph sz="quarter" idx="1"/>
          </p:nvPr>
        </p:nvSpPr>
        <p:spPr>
          <a:xfrm>
            <a:off x="508883" y="168275"/>
            <a:ext cx="10001955" cy="6305550"/>
          </a:xfrm>
        </p:spPr>
        <p:txBody>
          <a:bodyPr/>
          <a:lstStyle/>
          <a:p>
            <a:pPr marL="0" indent="0">
              <a:buNone/>
            </a:pPr>
            <a:r>
              <a:rPr lang="en-CA" altLang="en-US" sz="2000" dirty="0"/>
              <a:t>Ex#1: The conductivity of glass is usually around 1, the greater it is, the poorer it is at preserving heat.  The following measurements are the heat conductivity of a particular type of glass used in construction:</a:t>
            </a:r>
          </a:p>
          <a:p>
            <a:pPr marL="0" indent="0">
              <a:buNone/>
            </a:pPr>
            <a:r>
              <a:rPr lang="en-CA" altLang="en-US" sz="2000" dirty="0"/>
              <a:t> 1.11,   1.07,   1.11    1.07,    1.12    1.08	   1.08	1.18   1.18  1.18     1.12</a:t>
            </a:r>
          </a:p>
          <a:p>
            <a:pPr marL="0" indent="0">
              <a:buNone/>
            </a:pPr>
            <a:r>
              <a:rPr lang="en-CA" altLang="en-US" sz="2000" dirty="0"/>
              <a:t>a) Is there evidence that the conductivity of this type of class is greater than 1.  Carry out an significance test at  </a:t>
            </a:r>
            <a:r>
              <a:rPr lang="el-GR" altLang="en-US" sz="2000" dirty="0"/>
              <a:t>α</a:t>
            </a:r>
            <a:r>
              <a:rPr lang="en-CA" altLang="en-US" sz="2000" dirty="0"/>
              <a:t>=0.001.  State the null and alternative hypothesis in context.  Write a conclusion from you test in context.</a:t>
            </a:r>
          </a:p>
          <a:p>
            <a:pPr marL="0" indent="0">
              <a:buNone/>
            </a:pPr>
            <a:br>
              <a:rPr lang="en-CA" altLang="en-US" sz="2200" dirty="0"/>
            </a:br>
            <a:endParaRPr lang="en-CA" altLang="en-US" sz="2200" dirty="0"/>
          </a:p>
          <a:p>
            <a:pPr marL="0" indent="0">
              <a:buNone/>
            </a:pPr>
            <a:r>
              <a:rPr lang="en-CA" altLang="en-US" sz="2200" dirty="0"/>
              <a:t>b) Create a 95% confidence interval for the mean conductivity of glass.  Write a conclusion for your confidence interval in context.</a:t>
            </a:r>
          </a:p>
          <a:p>
            <a:pPr marL="0" indent="0">
              <a:buNone/>
            </a:pPr>
            <a:endParaRPr lang="en-CA" altLang="en-US" sz="2200" dirty="0"/>
          </a:p>
          <a:p>
            <a:pPr marL="0" indent="0">
              <a:buNone/>
            </a:pPr>
            <a:endParaRPr lang="en-CA" altLang="en-US" sz="2200" dirty="0"/>
          </a:p>
          <a:p>
            <a:pPr marL="0" indent="0">
              <a:buNone/>
            </a:pPr>
            <a:r>
              <a:rPr lang="en-CA" altLang="en-US" sz="2200" dirty="0"/>
              <a:t>c) Can your Confidence Interval be used as evidence to reject the Null Hypothesis u=1?</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7C4E33CF-2F60-4967-8A9D-B3240A7629BF}"/>
              </a:ext>
            </a:extLst>
          </p:cNvPr>
          <p:cNvSpPr>
            <a:spLocks noGrp="1"/>
          </p:cNvSpPr>
          <p:nvPr>
            <p:ph sz="quarter" idx="1"/>
          </p:nvPr>
        </p:nvSpPr>
        <p:spPr>
          <a:xfrm>
            <a:off x="363984" y="119064"/>
            <a:ext cx="11363418" cy="6465887"/>
          </a:xfrm>
        </p:spPr>
        <p:txBody>
          <a:bodyPr/>
          <a:lstStyle/>
          <a:p>
            <a:pPr marL="0" indent="0">
              <a:buNone/>
            </a:pPr>
            <a:r>
              <a:rPr lang="en-CA" altLang="en-US" sz="2000" dirty="0"/>
              <a:t>Ex#2: A bank wonders whether omitting the annual credit card fee for customers who spend </a:t>
            </a:r>
            <a:r>
              <a:rPr lang="en-CA" altLang="en-US" sz="2000" dirty="0" err="1"/>
              <a:t>atleast</a:t>
            </a:r>
            <a:r>
              <a:rPr lang="en-CA" altLang="en-US" sz="2000" dirty="0"/>
              <a:t> $2400 annually would increase their spending using their cc.  The bank makes this offer to an SRS of 200 of it’s credit card customers.  It then compares how much these customers spend with their cc compared to last year.  The mean increase is $332, and the SD is $108.  </a:t>
            </a:r>
          </a:p>
          <a:p>
            <a:pPr marL="0" indent="0">
              <a:buNone/>
            </a:pPr>
            <a:r>
              <a:rPr lang="en-CA" altLang="en-US" sz="2000" dirty="0"/>
              <a:t>a) Is there significant evidence at the 1% level that the mean amount spend on their cc increases under the no-fee offer?  Give appropriate statistical evidence to support your conclusion</a:t>
            </a:r>
            <a:br>
              <a:rPr lang="en-CA" altLang="en-US" sz="2000" dirty="0"/>
            </a:br>
            <a:r>
              <a:rPr lang="en-CA" altLang="en-US" sz="2000" dirty="0"/>
              <a:t>b) Construct and interpret a 99% confidence interval for the mean amount of the increase</a:t>
            </a:r>
            <a:br>
              <a:rPr lang="en-CA" altLang="en-US" sz="2000" dirty="0"/>
            </a:br>
            <a:r>
              <a:rPr lang="en-CA" altLang="en-US" sz="2000" dirty="0"/>
              <a:t>c) The distribution amount charged is skewed to the right, but outliers are prevented by the credit limit that the bank enforces on each card. Use of the t-procedures is justified in this case even though the population distribution is not normal.  Explain why</a:t>
            </a:r>
            <a:br>
              <a:rPr lang="en-CA" altLang="en-US" sz="2000" dirty="0"/>
            </a:br>
            <a:r>
              <a:rPr lang="en-CA" altLang="en-US" sz="2000" dirty="0"/>
              <a:t>d) A critic points out that the customers would probably have charged more on their cc this year than last year even without the free offer because the economy is more prosperous and interest rates are lower.  Briefly describe the design of an experiment to study the effect of </a:t>
            </a:r>
            <a:br>
              <a:rPr lang="en-CA" altLang="en-US" sz="2000" dirty="0"/>
            </a:br>
            <a:r>
              <a:rPr lang="en-CA" altLang="en-US" sz="2000" dirty="0"/>
              <a:t>the “no credit card fee” offer that would avoid this criticism</a:t>
            </a:r>
          </a:p>
          <a:p>
            <a:pPr marL="0" indent="0">
              <a:buNone/>
            </a:pPr>
            <a:endParaRPr lang="en-CA" altLang="en-US" sz="2000" dirty="0"/>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458B24FF-F76F-4EB4-B024-DBE3C711B60A}"/>
              </a:ext>
            </a:extLst>
          </p:cNvPr>
          <p:cNvSpPr txBox="1">
            <a:spLocks noChangeArrowheads="1"/>
          </p:cNvSpPr>
          <p:nvPr/>
        </p:nvSpPr>
        <p:spPr bwMode="auto">
          <a:xfrm>
            <a:off x="1654175" y="1593851"/>
            <a:ext cx="8959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Ho: </a:t>
            </a:r>
            <a:r>
              <a:rPr lang="el-GR" altLang="en-US" sz="2400" i="1"/>
              <a:t>μ</a:t>
            </a:r>
            <a:r>
              <a:rPr lang="en-CA" altLang="en-US" sz="2400" i="1" baseline="-25000"/>
              <a:t>d </a:t>
            </a:r>
            <a:r>
              <a:rPr lang="en-CA" altLang="en-US" i="1"/>
              <a:t>= 0 Mean difference in CC expenditures in the two years  are the same</a:t>
            </a:r>
          </a:p>
        </p:txBody>
      </p:sp>
      <p:sp>
        <p:nvSpPr>
          <p:cNvPr id="5" name="TextBox 7">
            <a:extLst>
              <a:ext uri="{FF2B5EF4-FFF2-40B4-BE49-F238E27FC236}">
                <a16:creationId xmlns:a16="http://schemas.microsoft.com/office/drawing/2014/main" id="{55DE43CB-18B1-4401-8BC0-CEF3AD8B89A1}"/>
              </a:ext>
            </a:extLst>
          </p:cNvPr>
          <p:cNvSpPr txBox="1">
            <a:spLocks noChangeArrowheads="1"/>
          </p:cNvSpPr>
          <p:nvPr/>
        </p:nvSpPr>
        <p:spPr bwMode="auto">
          <a:xfrm>
            <a:off x="1649413" y="2012951"/>
            <a:ext cx="89265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Ha: </a:t>
            </a:r>
            <a:r>
              <a:rPr lang="el-GR" altLang="en-US" sz="2400" i="1"/>
              <a:t>μ</a:t>
            </a:r>
            <a:r>
              <a:rPr lang="en-CA" altLang="en-US" sz="2400" i="1" baseline="-25000"/>
              <a:t>d </a:t>
            </a:r>
            <a:r>
              <a:rPr lang="en-CA" altLang="en-US" i="1"/>
              <a:t>&gt;0  Mean difference in CC expenditures in the two years  are greater this year</a:t>
            </a:r>
          </a:p>
        </p:txBody>
      </p:sp>
      <p:sp>
        <p:nvSpPr>
          <p:cNvPr id="27652" name="TextBox 6">
            <a:extLst>
              <a:ext uri="{FF2B5EF4-FFF2-40B4-BE49-F238E27FC236}">
                <a16:creationId xmlns:a16="http://schemas.microsoft.com/office/drawing/2014/main" id="{E0692B2E-0E5B-45D8-80C8-C90446E34088}"/>
              </a:ext>
            </a:extLst>
          </p:cNvPr>
          <p:cNvSpPr txBox="1">
            <a:spLocks noChangeArrowheads="1"/>
          </p:cNvSpPr>
          <p:nvPr/>
        </p:nvSpPr>
        <p:spPr bwMode="auto">
          <a:xfrm>
            <a:off x="1643064" y="904875"/>
            <a:ext cx="8289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Step 1: To do a significance test, first State the Null and alternative hypothesis</a:t>
            </a:r>
            <a:endParaRPr lang="en-CA" altLang="en-US" i="1"/>
          </a:p>
        </p:txBody>
      </p:sp>
      <p:sp>
        <p:nvSpPr>
          <p:cNvPr id="10" name="TextBox 7">
            <a:extLst>
              <a:ext uri="{FF2B5EF4-FFF2-40B4-BE49-F238E27FC236}">
                <a16:creationId xmlns:a16="http://schemas.microsoft.com/office/drawing/2014/main" id="{3F41FEBD-38B5-4153-BE23-AC972A34D668}"/>
              </a:ext>
            </a:extLst>
          </p:cNvPr>
          <p:cNvSpPr txBox="1">
            <a:spLocks noChangeArrowheads="1"/>
          </p:cNvSpPr>
          <p:nvPr/>
        </p:nvSpPr>
        <p:spPr bwMode="auto">
          <a:xfrm>
            <a:off x="1717675" y="1255714"/>
            <a:ext cx="8401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n-US" i="1"/>
              <a:t>μ</a:t>
            </a:r>
            <a:r>
              <a:rPr lang="en-CA" altLang="en-US" i="1" baseline="-25000"/>
              <a:t>d </a:t>
            </a:r>
            <a:r>
              <a:rPr lang="en-CA" altLang="en-US" i="1"/>
              <a:t>=average CC expenditures this year - average CC expenditures last year</a:t>
            </a:r>
          </a:p>
        </p:txBody>
      </p:sp>
      <p:grpSp>
        <p:nvGrpSpPr>
          <p:cNvPr id="15" name="Group 10">
            <a:extLst>
              <a:ext uri="{FF2B5EF4-FFF2-40B4-BE49-F238E27FC236}">
                <a16:creationId xmlns:a16="http://schemas.microsoft.com/office/drawing/2014/main" id="{204DF3C7-E9F5-4259-A1A2-332DF7F2B853}"/>
              </a:ext>
            </a:extLst>
          </p:cNvPr>
          <p:cNvGrpSpPr>
            <a:grpSpLocks/>
          </p:cNvGrpSpPr>
          <p:nvPr/>
        </p:nvGrpSpPr>
        <p:grpSpPr bwMode="auto">
          <a:xfrm>
            <a:off x="1524001" y="2746375"/>
            <a:ext cx="6056313" cy="376238"/>
            <a:chOff x="52908" y="3260152"/>
            <a:chExt cx="4907219" cy="375713"/>
          </a:xfrm>
        </p:grpSpPr>
        <p:sp>
          <p:nvSpPr>
            <p:cNvPr id="27666" name="TextBox 8">
              <a:extLst>
                <a:ext uri="{FF2B5EF4-FFF2-40B4-BE49-F238E27FC236}">
                  <a16:creationId xmlns:a16="http://schemas.microsoft.com/office/drawing/2014/main" id="{42DFDC93-8DAC-4330-9976-07E740F5DE3D}"/>
                </a:ext>
              </a:extLst>
            </p:cNvPr>
            <p:cNvSpPr txBox="1">
              <a:spLocks noChangeArrowheads="1"/>
            </p:cNvSpPr>
            <p:nvPr/>
          </p:nvSpPr>
          <p:spPr bwMode="auto">
            <a:xfrm>
              <a:off x="52908" y="3260152"/>
              <a:ext cx="4907219" cy="36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Step 2 Find      and sample SD</a:t>
              </a:r>
              <a:endParaRPr lang="en-CA" altLang="en-US" i="1"/>
            </a:p>
          </p:txBody>
        </p:sp>
        <p:graphicFrame>
          <p:nvGraphicFramePr>
            <p:cNvPr id="27667" name="Object 9">
              <a:extLst>
                <a:ext uri="{FF2B5EF4-FFF2-40B4-BE49-F238E27FC236}">
                  <a16:creationId xmlns:a16="http://schemas.microsoft.com/office/drawing/2014/main" id="{85A23886-D73B-40D9-AD01-BF12E7B1687E}"/>
                </a:ext>
              </a:extLst>
            </p:cNvPr>
            <p:cNvGraphicFramePr>
              <a:graphicFrameLocks noChangeAspect="1"/>
            </p:cNvGraphicFramePr>
            <p:nvPr/>
          </p:nvGraphicFramePr>
          <p:xfrm>
            <a:off x="1093480" y="3260152"/>
            <a:ext cx="317911" cy="375713"/>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27667" name="Object 9">
                          <a:extLst>
                            <a:ext uri="{FF2B5EF4-FFF2-40B4-BE49-F238E27FC236}">
                              <a16:creationId xmlns:a16="http://schemas.microsoft.com/office/drawing/2014/main" id="{85A23886-D73B-40D9-AD01-BF12E7B168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3480" y="3260152"/>
                          <a:ext cx="317911" cy="37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8" name="Object 12">
            <a:extLst>
              <a:ext uri="{FF2B5EF4-FFF2-40B4-BE49-F238E27FC236}">
                <a16:creationId xmlns:a16="http://schemas.microsoft.com/office/drawing/2014/main" id="{85784AC8-962B-4AD6-B933-8BE72B3A5B25}"/>
              </a:ext>
            </a:extLst>
          </p:cNvPr>
          <p:cNvGraphicFramePr>
            <a:graphicFrameLocks noChangeAspect="1"/>
          </p:cNvGraphicFramePr>
          <p:nvPr/>
        </p:nvGraphicFramePr>
        <p:xfrm>
          <a:off x="5465763" y="2746376"/>
          <a:ext cx="976312" cy="333375"/>
        </p:xfrm>
        <a:graphic>
          <a:graphicData uri="http://schemas.openxmlformats.org/presentationml/2006/ole">
            <mc:AlternateContent xmlns:mc="http://schemas.openxmlformats.org/markup-compatibility/2006">
              <mc:Choice xmlns:v="urn:schemas-microsoft-com:vml" Requires="v">
                <p:oleObj name="Equation" r:id="rId6" imgW="520248" imgH="177646" progId="Equation.DSMT4">
                  <p:embed/>
                </p:oleObj>
              </mc:Choice>
              <mc:Fallback>
                <p:oleObj name="Equation" r:id="rId6" imgW="520248" imgH="177646" progId="Equation.DSMT4">
                  <p:embed/>
                  <p:pic>
                    <p:nvPicPr>
                      <p:cNvPr id="18" name="Object 12">
                        <a:extLst>
                          <a:ext uri="{FF2B5EF4-FFF2-40B4-BE49-F238E27FC236}">
                            <a16:creationId xmlns:a16="http://schemas.microsoft.com/office/drawing/2014/main" id="{85784AC8-962B-4AD6-B933-8BE72B3A5B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5763" y="2746376"/>
                        <a:ext cx="9763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3">
            <a:extLst>
              <a:ext uri="{FF2B5EF4-FFF2-40B4-BE49-F238E27FC236}">
                <a16:creationId xmlns:a16="http://schemas.microsoft.com/office/drawing/2014/main" id="{F6DED594-69C4-4FED-8463-7B1145003D99}"/>
              </a:ext>
            </a:extLst>
          </p:cNvPr>
          <p:cNvGraphicFramePr>
            <a:graphicFrameLocks noChangeAspect="1"/>
          </p:cNvGraphicFramePr>
          <p:nvPr/>
        </p:nvGraphicFramePr>
        <p:xfrm>
          <a:off x="6764338" y="2746376"/>
          <a:ext cx="881062" cy="333375"/>
        </p:xfrm>
        <a:graphic>
          <a:graphicData uri="http://schemas.openxmlformats.org/presentationml/2006/ole">
            <mc:AlternateContent xmlns:mc="http://schemas.openxmlformats.org/markup-compatibility/2006">
              <mc:Choice xmlns:v="urn:schemas-microsoft-com:vml" Requires="v">
                <p:oleObj name="Equation" r:id="rId8" imgW="469696" imgH="177723" progId="Equation.DSMT4">
                  <p:embed/>
                </p:oleObj>
              </mc:Choice>
              <mc:Fallback>
                <p:oleObj name="Equation" r:id="rId8" imgW="469696" imgH="177723" progId="Equation.DSMT4">
                  <p:embed/>
                  <p:pic>
                    <p:nvPicPr>
                      <p:cNvPr id="19" name="Object 13">
                        <a:extLst>
                          <a:ext uri="{FF2B5EF4-FFF2-40B4-BE49-F238E27FC236}">
                            <a16:creationId xmlns:a16="http://schemas.microsoft.com/office/drawing/2014/main" id="{F6DED594-69C4-4FED-8463-7B1145003D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4338" y="2746376"/>
                        <a:ext cx="8810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7" name="TextBox 6">
            <a:extLst>
              <a:ext uri="{FF2B5EF4-FFF2-40B4-BE49-F238E27FC236}">
                <a16:creationId xmlns:a16="http://schemas.microsoft.com/office/drawing/2014/main" id="{AD462F11-5820-4FC8-86E2-B6B9B2F76927}"/>
              </a:ext>
            </a:extLst>
          </p:cNvPr>
          <p:cNvSpPr txBox="1">
            <a:spLocks noChangeArrowheads="1"/>
          </p:cNvSpPr>
          <p:nvPr/>
        </p:nvSpPr>
        <p:spPr bwMode="auto">
          <a:xfrm>
            <a:off x="1543051" y="3173414"/>
            <a:ext cx="554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Step 3: Find the critical t* for this set of data:</a:t>
            </a:r>
            <a:endParaRPr lang="en-CA" altLang="en-US" i="1"/>
          </a:p>
        </p:txBody>
      </p:sp>
      <p:graphicFrame>
        <p:nvGraphicFramePr>
          <p:cNvPr id="21" name="Object 12">
            <a:extLst>
              <a:ext uri="{FF2B5EF4-FFF2-40B4-BE49-F238E27FC236}">
                <a16:creationId xmlns:a16="http://schemas.microsoft.com/office/drawing/2014/main" id="{D1CA1861-0E8D-4B67-8071-94995451AA78}"/>
              </a:ext>
            </a:extLst>
          </p:cNvPr>
          <p:cNvGraphicFramePr>
            <a:graphicFrameLocks noChangeAspect="1"/>
          </p:cNvGraphicFramePr>
          <p:nvPr/>
        </p:nvGraphicFramePr>
        <p:xfrm>
          <a:off x="1966914" y="3567114"/>
          <a:ext cx="1214437" cy="1000125"/>
        </p:xfrm>
        <a:graphic>
          <a:graphicData uri="http://schemas.openxmlformats.org/presentationml/2006/ole">
            <mc:AlternateContent xmlns:mc="http://schemas.openxmlformats.org/markup-compatibility/2006">
              <mc:Choice xmlns:v="urn:schemas-microsoft-com:vml" Requires="v">
                <p:oleObj name="Equation" r:id="rId10" imgW="647419" imgH="533169" progId="Equation.DSMT4">
                  <p:embed/>
                </p:oleObj>
              </mc:Choice>
              <mc:Fallback>
                <p:oleObj name="Equation" r:id="rId10" imgW="647419" imgH="533169" progId="Equation.DSMT4">
                  <p:embed/>
                  <p:pic>
                    <p:nvPicPr>
                      <p:cNvPr id="21" name="Object 12">
                        <a:extLst>
                          <a:ext uri="{FF2B5EF4-FFF2-40B4-BE49-F238E27FC236}">
                            <a16:creationId xmlns:a16="http://schemas.microsoft.com/office/drawing/2014/main" id="{D1CA1861-0E8D-4B67-8071-94995451AA7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6914" y="3567114"/>
                        <a:ext cx="121443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12">
            <a:extLst>
              <a:ext uri="{FF2B5EF4-FFF2-40B4-BE49-F238E27FC236}">
                <a16:creationId xmlns:a16="http://schemas.microsoft.com/office/drawing/2014/main" id="{3B1CE8EB-C1AC-4588-998D-D90864224E8D}"/>
              </a:ext>
            </a:extLst>
          </p:cNvPr>
          <p:cNvGraphicFramePr>
            <a:graphicFrameLocks noChangeAspect="1"/>
          </p:cNvGraphicFramePr>
          <p:nvPr/>
        </p:nvGraphicFramePr>
        <p:xfrm>
          <a:off x="2157414" y="4651375"/>
          <a:ext cx="1144587" cy="800100"/>
        </p:xfrm>
        <a:graphic>
          <a:graphicData uri="http://schemas.openxmlformats.org/presentationml/2006/ole">
            <mc:AlternateContent xmlns:mc="http://schemas.openxmlformats.org/markup-compatibility/2006">
              <mc:Choice xmlns:v="urn:schemas-microsoft-com:vml" Requires="v">
                <p:oleObj name="Equation" r:id="rId12" imgW="761669" imgH="533169" progId="Equation.DSMT4">
                  <p:embed/>
                </p:oleObj>
              </mc:Choice>
              <mc:Fallback>
                <p:oleObj name="Equation" r:id="rId12" imgW="761669" imgH="533169" progId="Equation.DSMT4">
                  <p:embed/>
                  <p:pic>
                    <p:nvPicPr>
                      <p:cNvPr id="22" name="Object 12">
                        <a:extLst>
                          <a:ext uri="{FF2B5EF4-FFF2-40B4-BE49-F238E27FC236}">
                            <a16:creationId xmlns:a16="http://schemas.microsoft.com/office/drawing/2014/main" id="{3B1CE8EB-C1AC-4588-998D-D90864224E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7414" y="4651375"/>
                        <a:ext cx="11445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12">
            <a:extLst>
              <a:ext uri="{FF2B5EF4-FFF2-40B4-BE49-F238E27FC236}">
                <a16:creationId xmlns:a16="http://schemas.microsoft.com/office/drawing/2014/main" id="{0FDCD7FE-5E30-426E-B481-4684CD987F0D}"/>
              </a:ext>
            </a:extLst>
          </p:cNvPr>
          <p:cNvGraphicFramePr>
            <a:graphicFrameLocks noChangeAspect="1"/>
          </p:cNvGraphicFramePr>
          <p:nvPr/>
        </p:nvGraphicFramePr>
        <p:xfrm>
          <a:off x="2082800" y="5480051"/>
          <a:ext cx="1117600" cy="390525"/>
        </p:xfrm>
        <a:graphic>
          <a:graphicData uri="http://schemas.openxmlformats.org/presentationml/2006/ole">
            <mc:AlternateContent xmlns:mc="http://schemas.openxmlformats.org/markup-compatibility/2006">
              <mc:Choice xmlns:v="urn:schemas-microsoft-com:vml" Requires="v">
                <p:oleObj name="Equation" r:id="rId14" imgW="507780" imgH="177723" progId="Equation.DSMT4">
                  <p:embed/>
                </p:oleObj>
              </mc:Choice>
              <mc:Fallback>
                <p:oleObj name="Equation" r:id="rId14" imgW="507780" imgH="177723" progId="Equation.DSMT4">
                  <p:embed/>
                  <p:pic>
                    <p:nvPicPr>
                      <p:cNvPr id="23" name="Object 12">
                        <a:extLst>
                          <a:ext uri="{FF2B5EF4-FFF2-40B4-BE49-F238E27FC236}">
                            <a16:creationId xmlns:a16="http://schemas.microsoft.com/office/drawing/2014/main" id="{0FDCD7FE-5E30-426E-B481-4684CD987F0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800" y="5480051"/>
                        <a:ext cx="1117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6">
            <a:extLst>
              <a:ext uri="{FF2B5EF4-FFF2-40B4-BE49-F238E27FC236}">
                <a16:creationId xmlns:a16="http://schemas.microsoft.com/office/drawing/2014/main" id="{735635B1-04FA-4FDE-BDDE-E659A07862A5}"/>
              </a:ext>
            </a:extLst>
          </p:cNvPr>
          <p:cNvSpPr txBox="1">
            <a:spLocks noChangeArrowheads="1"/>
          </p:cNvSpPr>
          <p:nvPr/>
        </p:nvSpPr>
        <p:spPr bwMode="auto">
          <a:xfrm>
            <a:off x="1643063" y="5919788"/>
            <a:ext cx="43037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Note: This T-value is very high. This just means the Pvalue will be very small</a:t>
            </a:r>
            <a:endParaRPr lang="en-CA" altLang="en-US" i="1"/>
          </a:p>
        </p:txBody>
      </p:sp>
      <p:graphicFrame>
        <p:nvGraphicFramePr>
          <p:cNvPr id="25" name="Object 12">
            <a:extLst>
              <a:ext uri="{FF2B5EF4-FFF2-40B4-BE49-F238E27FC236}">
                <a16:creationId xmlns:a16="http://schemas.microsoft.com/office/drawing/2014/main" id="{F6100288-5E70-4621-80B2-7936303BDEA7}"/>
              </a:ext>
            </a:extLst>
          </p:cNvPr>
          <p:cNvGraphicFramePr>
            <a:graphicFrameLocks noChangeAspect="1"/>
          </p:cNvGraphicFramePr>
          <p:nvPr/>
        </p:nvGraphicFramePr>
        <p:xfrm>
          <a:off x="6096001" y="3609976"/>
          <a:ext cx="3762375" cy="523875"/>
        </p:xfrm>
        <a:graphic>
          <a:graphicData uri="http://schemas.openxmlformats.org/presentationml/2006/ole">
            <mc:AlternateContent xmlns:mc="http://schemas.openxmlformats.org/markup-compatibility/2006">
              <mc:Choice xmlns:v="urn:schemas-microsoft-com:vml" Requires="v">
                <p:oleObj name="Equation" r:id="rId16" imgW="2006600" imgH="279400" progId="Equation.DSMT4">
                  <p:embed/>
                </p:oleObj>
              </mc:Choice>
              <mc:Fallback>
                <p:oleObj name="Equation" r:id="rId16" imgW="2006600" imgH="279400" progId="Equation.DSMT4">
                  <p:embed/>
                  <p:pic>
                    <p:nvPicPr>
                      <p:cNvPr id="25" name="Object 12">
                        <a:extLst>
                          <a:ext uri="{FF2B5EF4-FFF2-40B4-BE49-F238E27FC236}">
                            <a16:creationId xmlns:a16="http://schemas.microsoft.com/office/drawing/2014/main" id="{F6100288-5E70-4621-80B2-7936303BDEA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96001" y="3609976"/>
                        <a:ext cx="3762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6">
            <a:extLst>
              <a:ext uri="{FF2B5EF4-FFF2-40B4-BE49-F238E27FC236}">
                <a16:creationId xmlns:a16="http://schemas.microsoft.com/office/drawing/2014/main" id="{33EC9156-A473-4E9A-B1F4-358C5053038C}"/>
              </a:ext>
            </a:extLst>
          </p:cNvPr>
          <p:cNvSpPr txBox="1">
            <a:spLocks noChangeArrowheads="1"/>
          </p:cNvSpPr>
          <p:nvPr/>
        </p:nvSpPr>
        <p:spPr bwMode="auto">
          <a:xfrm>
            <a:off x="4724400" y="4200526"/>
            <a:ext cx="561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Since the P-value is less than 0.01, we reject Ho and conclude that the mean credit card expenditures increased under the “no credit card fee” offer.</a:t>
            </a:r>
            <a:endParaRPr lang="en-CA" altLang="en-US" i="1">
              <a:solidFill>
                <a:srgbClr val="FF0000"/>
              </a:solidFill>
            </a:endParaRPr>
          </a:p>
        </p:txBody>
      </p:sp>
      <p:sp>
        <p:nvSpPr>
          <p:cNvPr id="27664" name="TextBox 6">
            <a:extLst>
              <a:ext uri="{FF2B5EF4-FFF2-40B4-BE49-F238E27FC236}">
                <a16:creationId xmlns:a16="http://schemas.microsoft.com/office/drawing/2014/main" id="{6A60321E-4C3D-47D1-911F-BFA2097B0C2D}"/>
              </a:ext>
            </a:extLst>
          </p:cNvPr>
          <p:cNvSpPr txBox="1">
            <a:spLocks noChangeArrowheads="1"/>
          </p:cNvSpPr>
          <p:nvPr/>
        </p:nvSpPr>
        <p:spPr bwMode="auto">
          <a:xfrm>
            <a:off x="1684339" y="239713"/>
            <a:ext cx="8289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Part A) Performing a Significance test: </a:t>
            </a:r>
            <a:endParaRPr lang="en-CA" altLang="en-US" i="1"/>
          </a:p>
        </p:txBody>
      </p:sp>
      <p:sp>
        <p:nvSpPr>
          <p:cNvPr id="20" name="TextBox 6">
            <a:extLst>
              <a:ext uri="{FF2B5EF4-FFF2-40B4-BE49-F238E27FC236}">
                <a16:creationId xmlns:a16="http://schemas.microsoft.com/office/drawing/2014/main" id="{E9DB405F-8016-45AB-9AA4-5DDF459F4DDF}"/>
              </a:ext>
            </a:extLst>
          </p:cNvPr>
          <p:cNvSpPr txBox="1">
            <a:spLocks noChangeArrowheads="1"/>
          </p:cNvSpPr>
          <p:nvPr/>
        </p:nvSpPr>
        <p:spPr bwMode="auto">
          <a:xfrm>
            <a:off x="5786439" y="5170488"/>
            <a:ext cx="42751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In context, we accept the altternative hypothesis that removing credit card fees encouraged consumers to </a:t>
            </a:r>
            <a:br>
              <a:rPr lang="en-CA" altLang="en-US">
                <a:solidFill>
                  <a:srgbClr val="FF0000"/>
                </a:solidFill>
              </a:rPr>
            </a:br>
            <a:r>
              <a:rPr lang="en-CA" altLang="en-US">
                <a:solidFill>
                  <a:srgbClr val="FF0000"/>
                </a:solidFill>
              </a:rPr>
              <a:t>increase credit card expenses.  </a:t>
            </a:r>
            <a:endParaRPr lang="en-CA" altLang="en-US" i="1">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24" grpId="0"/>
      <p:bldP spid="26"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6A4D68-AACE-8B1E-03A8-7271FA5A43DD}"/>
              </a:ext>
            </a:extLst>
          </p:cNvPr>
          <p:cNvSpPr>
            <a:spLocks noGrp="1"/>
          </p:cNvSpPr>
          <p:nvPr>
            <p:ph idx="1"/>
          </p:nvPr>
        </p:nvSpPr>
        <p:spPr>
          <a:xfrm>
            <a:off x="488343" y="513660"/>
            <a:ext cx="10515600" cy="4351338"/>
          </a:xfrm>
        </p:spPr>
        <p:txBody>
          <a:bodyPr/>
          <a:lstStyle/>
          <a:p>
            <a:pPr marL="0" indent="0">
              <a:buNone/>
            </a:pPr>
            <a:r>
              <a:rPr lang="en-US" dirty="0"/>
              <a:t>Q: Which of will increase the probability of a type 2 error? </a:t>
            </a:r>
          </a:p>
          <a:p>
            <a:pPr marL="514350" indent="-514350">
              <a:buAutoNum type="alphaLcParenR"/>
            </a:pPr>
            <a:r>
              <a:rPr lang="en-US" dirty="0"/>
              <a:t>Increasing significance level</a:t>
            </a:r>
          </a:p>
          <a:p>
            <a:pPr marL="514350" indent="-514350">
              <a:buAutoNum type="alphaLcParenR"/>
            </a:pPr>
            <a:r>
              <a:rPr lang="en-US" dirty="0"/>
              <a:t>Decreasing significance level</a:t>
            </a:r>
          </a:p>
          <a:p>
            <a:pPr marL="514350" indent="-514350">
              <a:buAutoNum type="alphaLcParenR"/>
            </a:pPr>
            <a:r>
              <a:rPr lang="en-US" dirty="0"/>
              <a:t>Increasing sample size</a:t>
            </a:r>
          </a:p>
          <a:p>
            <a:pPr marL="514350" indent="-514350">
              <a:buAutoNum type="alphaLcParenR"/>
            </a:pPr>
            <a:r>
              <a:rPr lang="en-US" dirty="0"/>
              <a:t>Decreasing sample size</a:t>
            </a:r>
          </a:p>
          <a:p>
            <a:pPr marL="0" indent="0">
              <a:buNone/>
            </a:pPr>
            <a:endParaRPr lang="en-US" dirty="0"/>
          </a:p>
        </p:txBody>
      </p:sp>
    </p:spTree>
    <p:extLst>
      <p:ext uri="{BB962C8B-B14F-4D97-AF65-F5344CB8AC3E}">
        <p14:creationId xmlns:p14="http://schemas.microsoft.com/office/powerpoint/2010/main" val="2950239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804DC398-952D-43A1-8919-96A512DC3DC5}"/>
              </a:ext>
            </a:extLst>
          </p:cNvPr>
          <p:cNvSpPr txBox="1">
            <a:spLocks noChangeArrowheads="1"/>
          </p:cNvSpPr>
          <p:nvPr/>
        </p:nvSpPr>
        <p:spPr bwMode="auto">
          <a:xfrm>
            <a:off x="1612900" y="487364"/>
            <a:ext cx="671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Step 1: Find the critical t* for a 99% CI with a df of 199</a:t>
            </a:r>
            <a:endParaRPr lang="en-CA" altLang="en-US" i="1"/>
          </a:p>
        </p:txBody>
      </p:sp>
      <p:sp>
        <p:nvSpPr>
          <p:cNvPr id="6" name="TextBox 5">
            <a:extLst>
              <a:ext uri="{FF2B5EF4-FFF2-40B4-BE49-F238E27FC236}">
                <a16:creationId xmlns:a16="http://schemas.microsoft.com/office/drawing/2014/main" id="{7E9AB966-BC6D-4B5E-9F3B-38932CE20E9F}"/>
              </a:ext>
            </a:extLst>
          </p:cNvPr>
          <p:cNvSpPr txBox="1">
            <a:spLocks noChangeArrowheads="1"/>
          </p:cNvSpPr>
          <p:nvPr/>
        </p:nvSpPr>
        <p:spPr bwMode="auto">
          <a:xfrm>
            <a:off x="1612901" y="857250"/>
            <a:ext cx="554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Use inv(T) if your Ti-84 has that function: </a:t>
            </a:r>
            <a:endParaRPr lang="en-CA" altLang="en-US" i="1"/>
          </a:p>
        </p:txBody>
      </p:sp>
      <p:graphicFrame>
        <p:nvGraphicFramePr>
          <p:cNvPr id="7" name="Object 6">
            <a:extLst>
              <a:ext uri="{FF2B5EF4-FFF2-40B4-BE49-F238E27FC236}">
                <a16:creationId xmlns:a16="http://schemas.microsoft.com/office/drawing/2014/main" id="{D8AF84C9-0304-422E-9B56-B83A32F5FF54}"/>
              </a:ext>
            </a:extLst>
          </p:cNvPr>
          <p:cNvGraphicFramePr>
            <a:graphicFrameLocks noChangeAspect="1"/>
          </p:cNvGraphicFramePr>
          <p:nvPr/>
        </p:nvGraphicFramePr>
        <p:xfrm>
          <a:off x="5751514" y="841376"/>
          <a:ext cx="3152775" cy="481013"/>
        </p:xfrm>
        <a:graphic>
          <a:graphicData uri="http://schemas.openxmlformats.org/presentationml/2006/ole">
            <mc:AlternateContent xmlns:mc="http://schemas.openxmlformats.org/markup-compatibility/2006">
              <mc:Choice xmlns:v="urn:schemas-microsoft-com:vml" Requires="v">
                <p:oleObj name="Equation" r:id="rId4" imgW="1663700" imgH="254000" progId="Equation.DSMT4">
                  <p:embed/>
                </p:oleObj>
              </mc:Choice>
              <mc:Fallback>
                <p:oleObj name="Equation" r:id="rId4" imgW="1663700" imgH="254000" progId="Equation.DSMT4">
                  <p:embed/>
                  <p:pic>
                    <p:nvPicPr>
                      <p:cNvPr id="7" name="Object 6">
                        <a:extLst>
                          <a:ext uri="{FF2B5EF4-FFF2-40B4-BE49-F238E27FC236}">
                            <a16:creationId xmlns:a16="http://schemas.microsoft.com/office/drawing/2014/main" id="{D8AF84C9-0304-422E-9B56-B83A32F5FF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1514" y="841376"/>
                        <a:ext cx="31527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F7C8611D-FAE3-4247-B436-05AE9AA9EC2F}"/>
              </a:ext>
            </a:extLst>
          </p:cNvPr>
          <p:cNvSpPr txBox="1">
            <a:spLocks noChangeArrowheads="1"/>
          </p:cNvSpPr>
          <p:nvPr/>
        </p:nvSpPr>
        <p:spPr bwMode="auto">
          <a:xfrm>
            <a:off x="1612901" y="1322389"/>
            <a:ext cx="3598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Step 2: Find the margin of error </a:t>
            </a:r>
            <a:endParaRPr lang="en-CA" altLang="en-US" i="1"/>
          </a:p>
        </p:txBody>
      </p:sp>
      <p:graphicFrame>
        <p:nvGraphicFramePr>
          <p:cNvPr id="9" name="Object 8">
            <a:extLst>
              <a:ext uri="{FF2B5EF4-FFF2-40B4-BE49-F238E27FC236}">
                <a16:creationId xmlns:a16="http://schemas.microsoft.com/office/drawing/2014/main" id="{E8CBF780-631B-4155-A222-2CA2F0F8BC0A}"/>
              </a:ext>
            </a:extLst>
          </p:cNvPr>
          <p:cNvGraphicFramePr>
            <a:graphicFrameLocks noChangeAspect="1"/>
          </p:cNvGraphicFramePr>
          <p:nvPr/>
        </p:nvGraphicFramePr>
        <p:xfrm>
          <a:off x="1757363" y="1646239"/>
          <a:ext cx="4248150" cy="1012825"/>
        </p:xfrm>
        <a:graphic>
          <a:graphicData uri="http://schemas.openxmlformats.org/presentationml/2006/ole">
            <mc:AlternateContent xmlns:mc="http://schemas.openxmlformats.org/markup-compatibility/2006">
              <mc:Choice xmlns:v="urn:schemas-microsoft-com:vml" Requires="v">
                <p:oleObj name="Equation" r:id="rId6" imgW="1917700" imgH="457200" progId="Equation.DSMT4">
                  <p:embed/>
                </p:oleObj>
              </mc:Choice>
              <mc:Fallback>
                <p:oleObj name="Equation" r:id="rId6" imgW="1917700" imgH="457200" progId="Equation.DSMT4">
                  <p:embed/>
                  <p:pic>
                    <p:nvPicPr>
                      <p:cNvPr id="9" name="Object 8">
                        <a:extLst>
                          <a:ext uri="{FF2B5EF4-FFF2-40B4-BE49-F238E27FC236}">
                            <a16:creationId xmlns:a16="http://schemas.microsoft.com/office/drawing/2014/main" id="{E8CBF780-631B-4155-A222-2CA2F0F8BC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7363" y="1646239"/>
                        <a:ext cx="4248150"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a:extLst>
              <a:ext uri="{FF2B5EF4-FFF2-40B4-BE49-F238E27FC236}">
                <a16:creationId xmlns:a16="http://schemas.microsoft.com/office/drawing/2014/main" id="{9B1B8712-C7D8-4746-AC09-07AD4A826FA7}"/>
              </a:ext>
            </a:extLst>
          </p:cNvPr>
          <p:cNvGraphicFramePr>
            <a:graphicFrameLocks noChangeAspect="1"/>
          </p:cNvGraphicFramePr>
          <p:nvPr/>
        </p:nvGraphicFramePr>
        <p:xfrm>
          <a:off x="1757364" y="2405064"/>
          <a:ext cx="2643187" cy="561975"/>
        </p:xfrm>
        <a:graphic>
          <a:graphicData uri="http://schemas.openxmlformats.org/presentationml/2006/ole">
            <mc:AlternateContent xmlns:mc="http://schemas.openxmlformats.org/markup-compatibility/2006">
              <mc:Choice xmlns:v="urn:schemas-microsoft-com:vml" Requires="v">
                <p:oleObj name="Equation" r:id="rId8" imgW="1193800" imgH="254000" progId="Equation.DSMT4">
                  <p:embed/>
                </p:oleObj>
              </mc:Choice>
              <mc:Fallback>
                <p:oleObj name="Equation" r:id="rId8" imgW="1193800" imgH="254000" progId="Equation.DSMT4">
                  <p:embed/>
                  <p:pic>
                    <p:nvPicPr>
                      <p:cNvPr id="10" name="Object 9">
                        <a:extLst>
                          <a:ext uri="{FF2B5EF4-FFF2-40B4-BE49-F238E27FC236}">
                            <a16:creationId xmlns:a16="http://schemas.microsoft.com/office/drawing/2014/main" id="{9B1B8712-C7D8-4746-AC09-07AD4A826F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7364" y="2405064"/>
                        <a:ext cx="2643187"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a:extLst>
              <a:ext uri="{FF2B5EF4-FFF2-40B4-BE49-F238E27FC236}">
                <a16:creationId xmlns:a16="http://schemas.microsoft.com/office/drawing/2014/main" id="{1FB78300-9528-4369-BF6A-1A02A3C13D2D}"/>
              </a:ext>
            </a:extLst>
          </p:cNvPr>
          <p:cNvSpPr txBox="1">
            <a:spLocks noChangeArrowheads="1"/>
          </p:cNvSpPr>
          <p:nvPr/>
        </p:nvSpPr>
        <p:spPr bwMode="auto">
          <a:xfrm>
            <a:off x="1671638" y="2865438"/>
            <a:ext cx="699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C) This distribution is skewed right (not normal) and there could be potential outliers.  Is this significance test still valid? </a:t>
            </a:r>
            <a:endParaRPr lang="en-CA" altLang="en-US" i="1"/>
          </a:p>
        </p:txBody>
      </p:sp>
      <p:sp>
        <p:nvSpPr>
          <p:cNvPr id="12" name="TextBox 11">
            <a:extLst>
              <a:ext uri="{FF2B5EF4-FFF2-40B4-BE49-F238E27FC236}">
                <a16:creationId xmlns:a16="http://schemas.microsoft.com/office/drawing/2014/main" id="{E5CCA3D5-F86F-45E9-9B23-575E619BB3B6}"/>
              </a:ext>
            </a:extLst>
          </p:cNvPr>
          <p:cNvSpPr txBox="1">
            <a:spLocks noChangeArrowheads="1"/>
          </p:cNvSpPr>
          <p:nvPr/>
        </p:nvSpPr>
        <p:spPr bwMode="auto">
          <a:xfrm>
            <a:off x="1581151" y="3681414"/>
            <a:ext cx="8340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Since the sample size is very large, we are told that it’s a SRS, and there are NO outliers, the distribution is samples are normal, the t-distribution procedures are justified. </a:t>
            </a:r>
            <a:endParaRPr lang="en-CA" altLang="en-US" i="1"/>
          </a:p>
        </p:txBody>
      </p:sp>
      <p:sp>
        <p:nvSpPr>
          <p:cNvPr id="13" name="TextBox 12">
            <a:extLst>
              <a:ext uri="{FF2B5EF4-FFF2-40B4-BE49-F238E27FC236}">
                <a16:creationId xmlns:a16="http://schemas.microsoft.com/office/drawing/2014/main" id="{602BBB51-6580-42E2-9A75-390FE9B378E8}"/>
              </a:ext>
            </a:extLst>
          </p:cNvPr>
          <p:cNvSpPr txBox="1">
            <a:spLocks noChangeArrowheads="1"/>
          </p:cNvSpPr>
          <p:nvPr/>
        </p:nvSpPr>
        <p:spPr bwMode="auto">
          <a:xfrm>
            <a:off x="1671638" y="4722813"/>
            <a:ext cx="699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D) Are there confounding variables?  Can we make this into an experiment so that we can justify our results? </a:t>
            </a:r>
            <a:endParaRPr lang="en-CA" altLang="en-US" i="1"/>
          </a:p>
        </p:txBody>
      </p:sp>
      <p:sp>
        <p:nvSpPr>
          <p:cNvPr id="14" name="TextBox 13">
            <a:extLst>
              <a:ext uri="{FF2B5EF4-FFF2-40B4-BE49-F238E27FC236}">
                <a16:creationId xmlns:a16="http://schemas.microsoft.com/office/drawing/2014/main" id="{8470DE1A-73A7-4769-A010-8D193174EAEA}"/>
              </a:ext>
            </a:extLst>
          </p:cNvPr>
          <p:cNvSpPr txBox="1">
            <a:spLocks noChangeArrowheads="1"/>
          </p:cNvSpPr>
          <p:nvPr/>
        </p:nvSpPr>
        <p:spPr bwMode="auto">
          <a:xfrm>
            <a:off x="1655764" y="5499101"/>
            <a:ext cx="8339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Yes we can.  Make the offer to an SRS of 200 customers and choose another SRS of 200 customers as a control group.  Compare the mean increases for the two groups</a:t>
            </a:r>
            <a:endParaRPr lang="en-CA" altLang="en-US" i="1"/>
          </a:p>
        </p:txBody>
      </p:sp>
      <p:sp>
        <p:nvSpPr>
          <p:cNvPr id="29708" name="Rectangle 1">
            <a:extLst>
              <a:ext uri="{FF2B5EF4-FFF2-40B4-BE49-F238E27FC236}">
                <a16:creationId xmlns:a16="http://schemas.microsoft.com/office/drawing/2014/main" id="{41875C64-3C95-4A78-B801-1AE6F6F91C26}"/>
              </a:ext>
            </a:extLst>
          </p:cNvPr>
          <p:cNvSpPr>
            <a:spLocks noChangeArrowheads="1"/>
          </p:cNvSpPr>
          <p:nvPr/>
        </p:nvSpPr>
        <p:spPr bwMode="auto">
          <a:xfrm>
            <a:off x="1671639" y="93663"/>
            <a:ext cx="4224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ym typeface="Wingdings" panose="05000000000000000000" pitchFamily="2" charset="2"/>
              </a:rPr>
              <a:t>Part b)  Find a 99% Confidence Interval</a:t>
            </a:r>
            <a:endParaRPr lang="en-CA" altLang="en-US"/>
          </a:p>
        </p:txBody>
      </p:sp>
      <p:sp>
        <p:nvSpPr>
          <p:cNvPr id="15" name="TextBox 6">
            <a:extLst>
              <a:ext uri="{FF2B5EF4-FFF2-40B4-BE49-F238E27FC236}">
                <a16:creationId xmlns:a16="http://schemas.microsoft.com/office/drawing/2014/main" id="{56D63872-6D5E-4D98-8B4D-CA4026D00B4B}"/>
              </a:ext>
            </a:extLst>
          </p:cNvPr>
          <p:cNvSpPr txBox="1">
            <a:spLocks noChangeArrowheads="1"/>
          </p:cNvSpPr>
          <p:nvPr/>
        </p:nvSpPr>
        <p:spPr bwMode="auto">
          <a:xfrm>
            <a:off x="5948364" y="1463675"/>
            <a:ext cx="42751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We are 95% confident that the average increase in consumer credit card expenses increased between $312.14 to $351.86 from removing cc fees.</a:t>
            </a:r>
            <a:endParaRPr lang="en-CA" altLang="en-US" i="1">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1" grpId="0"/>
      <p:bldP spid="12" grpId="0"/>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8E25EBB3-07F2-4A6A-BA31-87998A14B2AA}"/>
              </a:ext>
            </a:extLst>
          </p:cNvPr>
          <p:cNvSpPr>
            <a:spLocks noGrp="1"/>
          </p:cNvSpPr>
          <p:nvPr>
            <p:ph sz="quarter" idx="1"/>
          </p:nvPr>
        </p:nvSpPr>
        <p:spPr>
          <a:xfrm>
            <a:off x="106532" y="161926"/>
            <a:ext cx="11558726" cy="3146425"/>
          </a:xfrm>
        </p:spPr>
        <p:txBody>
          <a:bodyPr/>
          <a:lstStyle/>
          <a:p>
            <a:pPr eaLnBrk="1" hangingPunct="1">
              <a:buFont typeface="Wingdings" panose="05000000000000000000" pitchFamily="2" charset="2"/>
              <a:buNone/>
            </a:pPr>
            <a:r>
              <a:rPr lang="en-CA" altLang="en-US" sz="2200" dirty="0"/>
              <a:t>Ex#4: It is reported the female field crickets are attracted to males that have high chirp rates and hypothesized that chirp rate is related to protein intake.  The average male chirp rate is reportedly around 58 chirps/s.  A sample of 40 males crickets is fed a high protein diet and their mean chirp rate was 95chirps/s.  Is this convincing evidence that a high protein diet will increases chirp rates greater than 58?  If the sample standard deviation is equal to 35, is it significant with </a:t>
            </a:r>
          </a:p>
        </p:txBody>
      </p:sp>
      <p:graphicFrame>
        <p:nvGraphicFramePr>
          <p:cNvPr id="41987" name="Object 5">
            <a:extLst>
              <a:ext uri="{FF2B5EF4-FFF2-40B4-BE49-F238E27FC236}">
                <a16:creationId xmlns:a16="http://schemas.microsoft.com/office/drawing/2014/main" id="{A1321BA3-9490-4FD5-9EC4-914471E1F759}"/>
              </a:ext>
            </a:extLst>
          </p:cNvPr>
          <p:cNvGraphicFramePr>
            <a:graphicFrameLocks noChangeAspect="1"/>
          </p:cNvGraphicFramePr>
          <p:nvPr/>
        </p:nvGraphicFramePr>
        <p:xfrm>
          <a:off x="8607195" y="1886521"/>
          <a:ext cx="1406525" cy="392112"/>
        </p:xfrm>
        <a:graphic>
          <a:graphicData uri="http://schemas.openxmlformats.org/presentationml/2006/ole">
            <mc:AlternateContent xmlns:mc="http://schemas.openxmlformats.org/markup-compatibility/2006">
              <mc:Choice xmlns:v="urn:schemas-microsoft-com:vml" Requires="v">
                <p:oleObj name="Equation" r:id="rId4" imgW="723272" imgH="177646" progId="Equation.DSMT4">
                  <p:embed/>
                </p:oleObj>
              </mc:Choice>
              <mc:Fallback>
                <p:oleObj name="Equation" r:id="rId4" imgW="723272" imgH="177646" progId="Equation.DSMT4">
                  <p:embed/>
                  <p:pic>
                    <p:nvPicPr>
                      <p:cNvPr id="41987" name="Object 5">
                        <a:extLst>
                          <a:ext uri="{FF2B5EF4-FFF2-40B4-BE49-F238E27FC236}">
                            <a16:creationId xmlns:a16="http://schemas.microsoft.com/office/drawing/2014/main" id="{A1321BA3-9490-4FD5-9EC4-914471E1F7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7195" y="1886521"/>
                        <a:ext cx="1406525"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Box 7">
            <a:extLst>
              <a:ext uri="{FF2B5EF4-FFF2-40B4-BE49-F238E27FC236}">
                <a16:creationId xmlns:a16="http://schemas.microsoft.com/office/drawing/2014/main" id="{16C9D05A-6123-47D2-AB96-8581C37A1967}"/>
              </a:ext>
            </a:extLst>
          </p:cNvPr>
          <p:cNvSpPr txBox="1"/>
          <p:nvPr/>
        </p:nvSpPr>
        <p:spPr>
          <a:xfrm>
            <a:off x="1765301" y="2959101"/>
            <a:ext cx="3078163" cy="430213"/>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State the Hypothesis: </a:t>
            </a:r>
          </a:p>
        </p:txBody>
      </p:sp>
      <p:graphicFrame>
        <p:nvGraphicFramePr>
          <p:cNvPr id="9" name="Object 6">
            <a:extLst>
              <a:ext uri="{FF2B5EF4-FFF2-40B4-BE49-F238E27FC236}">
                <a16:creationId xmlns:a16="http://schemas.microsoft.com/office/drawing/2014/main" id="{6138072A-E227-4CFC-89F7-A1CE306C9208}"/>
              </a:ext>
            </a:extLst>
          </p:cNvPr>
          <p:cNvGraphicFramePr>
            <a:graphicFrameLocks noChangeAspect="1"/>
          </p:cNvGraphicFramePr>
          <p:nvPr/>
        </p:nvGraphicFramePr>
        <p:xfrm>
          <a:off x="1811338" y="3400425"/>
          <a:ext cx="1314450" cy="414338"/>
        </p:xfrm>
        <a:graphic>
          <a:graphicData uri="http://schemas.openxmlformats.org/presentationml/2006/ole">
            <mc:AlternateContent xmlns:mc="http://schemas.openxmlformats.org/markup-compatibility/2006">
              <mc:Choice xmlns:v="urn:schemas-microsoft-com:vml" Requires="v">
                <p:oleObj name="Equation" r:id="rId6" imgW="723586" imgH="228501" progId="Equation.DSMT4">
                  <p:embed/>
                </p:oleObj>
              </mc:Choice>
              <mc:Fallback>
                <p:oleObj name="Equation" r:id="rId6" imgW="723586" imgH="228501" progId="Equation.DSMT4">
                  <p:embed/>
                  <p:pic>
                    <p:nvPicPr>
                      <p:cNvPr id="9" name="Object 6">
                        <a:extLst>
                          <a:ext uri="{FF2B5EF4-FFF2-40B4-BE49-F238E27FC236}">
                            <a16:creationId xmlns:a16="http://schemas.microsoft.com/office/drawing/2014/main" id="{6138072A-E227-4CFC-89F7-A1CE306C92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1338" y="3400425"/>
                        <a:ext cx="1314450"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Box 9">
            <a:extLst>
              <a:ext uri="{FF2B5EF4-FFF2-40B4-BE49-F238E27FC236}">
                <a16:creationId xmlns:a16="http://schemas.microsoft.com/office/drawing/2014/main" id="{011FD130-0D8E-490C-B59F-01338DF79E0F}"/>
              </a:ext>
            </a:extLst>
          </p:cNvPr>
          <p:cNvSpPr txBox="1"/>
          <p:nvPr/>
        </p:nvSpPr>
        <p:spPr>
          <a:xfrm>
            <a:off x="3332163" y="3416300"/>
            <a:ext cx="6557962" cy="368300"/>
          </a:xfrm>
          <a:prstGeom prst="rect">
            <a:avLst/>
          </a:prstGeom>
          <a:noFill/>
        </p:spPr>
        <p:txBody>
          <a:bodyPr wrap="none">
            <a:spAutoFit/>
          </a:bodyPr>
          <a:lstStyle/>
          <a:p>
            <a:pPr eaLnBrk="1" hangingPunct="1">
              <a:defRPr/>
            </a:pPr>
            <a:r>
              <a:rPr lang="en-CA" dirty="0">
                <a:solidFill>
                  <a:srgbClr val="FF0000"/>
                </a:solidFill>
                <a:latin typeface="+mj-lt"/>
                <a:cs typeface="Arial" charset="0"/>
              </a:rPr>
              <a:t>Crickets on a high protein diet does not increase chirp rates</a:t>
            </a:r>
          </a:p>
        </p:txBody>
      </p:sp>
      <p:graphicFrame>
        <p:nvGraphicFramePr>
          <p:cNvPr id="11" name="Object 6">
            <a:extLst>
              <a:ext uri="{FF2B5EF4-FFF2-40B4-BE49-F238E27FC236}">
                <a16:creationId xmlns:a16="http://schemas.microsoft.com/office/drawing/2014/main" id="{5C64771E-43DA-4B3C-AD41-423484518016}"/>
              </a:ext>
            </a:extLst>
          </p:cNvPr>
          <p:cNvGraphicFramePr>
            <a:graphicFrameLocks noChangeAspect="1"/>
          </p:cNvGraphicFramePr>
          <p:nvPr/>
        </p:nvGraphicFramePr>
        <p:xfrm>
          <a:off x="1811338" y="3857625"/>
          <a:ext cx="1314450" cy="414338"/>
        </p:xfrm>
        <a:graphic>
          <a:graphicData uri="http://schemas.openxmlformats.org/presentationml/2006/ole">
            <mc:AlternateContent xmlns:mc="http://schemas.openxmlformats.org/markup-compatibility/2006">
              <mc:Choice xmlns:v="urn:schemas-microsoft-com:vml" Requires="v">
                <p:oleObj name="Equation" r:id="rId8" imgW="723586" imgH="228501" progId="Equation.DSMT4">
                  <p:embed/>
                </p:oleObj>
              </mc:Choice>
              <mc:Fallback>
                <p:oleObj name="Equation" r:id="rId8" imgW="723586" imgH="228501" progId="Equation.DSMT4">
                  <p:embed/>
                  <p:pic>
                    <p:nvPicPr>
                      <p:cNvPr id="11" name="Object 6">
                        <a:extLst>
                          <a:ext uri="{FF2B5EF4-FFF2-40B4-BE49-F238E27FC236}">
                            <a16:creationId xmlns:a16="http://schemas.microsoft.com/office/drawing/2014/main" id="{5C64771E-43DA-4B3C-AD41-4234845180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11338" y="3857625"/>
                        <a:ext cx="1314450"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Box 11">
            <a:extLst>
              <a:ext uri="{FF2B5EF4-FFF2-40B4-BE49-F238E27FC236}">
                <a16:creationId xmlns:a16="http://schemas.microsoft.com/office/drawing/2014/main" id="{FD995F00-C446-4225-ABC7-5C705D225285}"/>
              </a:ext>
            </a:extLst>
          </p:cNvPr>
          <p:cNvSpPr txBox="1"/>
          <p:nvPr/>
        </p:nvSpPr>
        <p:spPr>
          <a:xfrm>
            <a:off x="3332163" y="3844926"/>
            <a:ext cx="6788150" cy="646113"/>
          </a:xfrm>
          <a:prstGeom prst="rect">
            <a:avLst/>
          </a:prstGeom>
          <a:noFill/>
        </p:spPr>
        <p:txBody>
          <a:bodyPr wrap="none">
            <a:spAutoFit/>
          </a:bodyPr>
          <a:lstStyle/>
          <a:p>
            <a:pPr eaLnBrk="1" hangingPunct="1">
              <a:defRPr/>
            </a:pPr>
            <a:r>
              <a:rPr lang="en-CA" dirty="0">
                <a:solidFill>
                  <a:srgbClr val="FF0000"/>
                </a:solidFill>
                <a:latin typeface="+mj-lt"/>
                <a:cs typeface="Arial" charset="0"/>
              </a:rPr>
              <a:t>Crickets on a high protein diet does increase chirp rates to be </a:t>
            </a:r>
            <a:br>
              <a:rPr lang="en-CA" dirty="0">
                <a:solidFill>
                  <a:srgbClr val="FF0000"/>
                </a:solidFill>
                <a:latin typeface="+mj-lt"/>
                <a:cs typeface="Arial" charset="0"/>
              </a:rPr>
            </a:br>
            <a:r>
              <a:rPr lang="en-CA" dirty="0">
                <a:solidFill>
                  <a:srgbClr val="FF0000"/>
                </a:solidFill>
                <a:latin typeface="+mj-lt"/>
                <a:cs typeface="Arial" charset="0"/>
              </a:rPr>
              <a:t>greater than 58</a:t>
            </a:r>
          </a:p>
        </p:txBody>
      </p:sp>
      <p:sp>
        <p:nvSpPr>
          <p:cNvPr id="14" name="TextBox 13">
            <a:extLst>
              <a:ext uri="{FF2B5EF4-FFF2-40B4-BE49-F238E27FC236}">
                <a16:creationId xmlns:a16="http://schemas.microsoft.com/office/drawing/2014/main" id="{3B5454EB-F351-408B-8CAA-4A4C6215651F}"/>
              </a:ext>
            </a:extLst>
          </p:cNvPr>
          <p:cNvSpPr txBox="1"/>
          <p:nvPr/>
        </p:nvSpPr>
        <p:spPr>
          <a:xfrm>
            <a:off x="1743076" y="4549776"/>
            <a:ext cx="3209925" cy="430213"/>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Statistical Procedures: </a:t>
            </a:r>
          </a:p>
        </p:txBody>
      </p:sp>
      <p:sp>
        <p:nvSpPr>
          <p:cNvPr id="15" name="TextBox 14">
            <a:extLst>
              <a:ext uri="{FF2B5EF4-FFF2-40B4-BE49-F238E27FC236}">
                <a16:creationId xmlns:a16="http://schemas.microsoft.com/office/drawing/2014/main" id="{91F8CA99-B142-46FA-BC85-921A240CDA48}"/>
              </a:ext>
            </a:extLst>
          </p:cNvPr>
          <p:cNvSpPr txBox="1"/>
          <p:nvPr/>
        </p:nvSpPr>
        <p:spPr>
          <a:xfrm>
            <a:off x="4802189" y="4624388"/>
            <a:ext cx="3500437" cy="368300"/>
          </a:xfrm>
          <a:prstGeom prst="rect">
            <a:avLst/>
          </a:prstGeom>
          <a:noFill/>
        </p:spPr>
        <p:txBody>
          <a:bodyPr wrap="none">
            <a:spAutoFit/>
          </a:bodyPr>
          <a:lstStyle/>
          <a:p>
            <a:pPr eaLnBrk="1" hangingPunct="1">
              <a:defRPr/>
            </a:pPr>
            <a:r>
              <a:rPr lang="en-CA" dirty="0">
                <a:solidFill>
                  <a:srgbClr val="FF0000"/>
                </a:solidFill>
                <a:latin typeface="+mj-lt"/>
                <a:cs typeface="Arial" charset="0"/>
              </a:rPr>
              <a:t>We will use a one sample t-test</a:t>
            </a:r>
          </a:p>
        </p:txBody>
      </p:sp>
      <p:sp>
        <p:nvSpPr>
          <p:cNvPr id="16" name="TextBox 15">
            <a:extLst>
              <a:ext uri="{FF2B5EF4-FFF2-40B4-BE49-F238E27FC236}">
                <a16:creationId xmlns:a16="http://schemas.microsoft.com/office/drawing/2014/main" id="{B73A5984-80F3-4257-ADF4-8CEAAAB756CB}"/>
              </a:ext>
            </a:extLst>
          </p:cNvPr>
          <p:cNvSpPr txBox="1"/>
          <p:nvPr/>
        </p:nvSpPr>
        <p:spPr>
          <a:xfrm>
            <a:off x="1747839" y="5014913"/>
            <a:ext cx="1673225" cy="430212"/>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Conditions:</a:t>
            </a:r>
          </a:p>
        </p:txBody>
      </p:sp>
      <p:sp>
        <p:nvSpPr>
          <p:cNvPr id="17" name="TextBox 16">
            <a:extLst>
              <a:ext uri="{FF2B5EF4-FFF2-40B4-BE49-F238E27FC236}">
                <a16:creationId xmlns:a16="http://schemas.microsoft.com/office/drawing/2014/main" id="{77612AB8-2205-4E33-87B9-5D7B7F77C5A6}"/>
              </a:ext>
            </a:extLst>
          </p:cNvPr>
          <p:cNvSpPr txBox="1"/>
          <p:nvPr/>
        </p:nvSpPr>
        <p:spPr>
          <a:xfrm>
            <a:off x="3421063" y="5119689"/>
            <a:ext cx="6119812" cy="369887"/>
          </a:xfrm>
          <a:prstGeom prst="rect">
            <a:avLst/>
          </a:prstGeom>
          <a:noFill/>
        </p:spPr>
        <p:txBody>
          <a:bodyPr wrap="none">
            <a:spAutoFit/>
          </a:bodyPr>
          <a:lstStyle/>
          <a:p>
            <a:pPr eaLnBrk="1" hangingPunct="1">
              <a:defRPr/>
            </a:pPr>
            <a:r>
              <a:rPr lang="en-CA" dirty="0">
                <a:solidFill>
                  <a:srgbClr val="FF0000"/>
                </a:solidFill>
                <a:latin typeface="+mj-lt"/>
                <a:cs typeface="Arial" charset="0"/>
              </a:rPr>
              <a:t>There is no information that the sample is a SRS, so we</a:t>
            </a:r>
          </a:p>
        </p:txBody>
      </p:sp>
      <p:sp>
        <p:nvSpPr>
          <p:cNvPr id="18" name="TextBox 17">
            <a:extLst>
              <a:ext uri="{FF2B5EF4-FFF2-40B4-BE49-F238E27FC236}">
                <a16:creationId xmlns:a16="http://schemas.microsoft.com/office/drawing/2014/main" id="{33C955EB-685A-417C-AF10-73FE6A951AC3}"/>
              </a:ext>
            </a:extLst>
          </p:cNvPr>
          <p:cNvSpPr txBox="1"/>
          <p:nvPr/>
        </p:nvSpPr>
        <p:spPr>
          <a:xfrm>
            <a:off x="3475039" y="5407025"/>
            <a:ext cx="5405437" cy="369888"/>
          </a:xfrm>
          <a:prstGeom prst="rect">
            <a:avLst/>
          </a:prstGeom>
          <a:noFill/>
        </p:spPr>
        <p:txBody>
          <a:bodyPr>
            <a:spAutoFit/>
          </a:bodyPr>
          <a:lstStyle/>
          <a:p>
            <a:pPr eaLnBrk="1" hangingPunct="1">
              <a:defRPr/>
            </a:pPr>
            <a:r>
              <a:rPr lang="en-CA" dirty="0">
                <a:solidFill>
                  <a:srgbClr val="FF0000"/>
                </a:solidFill>
                <a:latin typeface="+mj-lt"/>
                <a:cs typeface="Arial" charset="0"/>
              </a:rPr>
              <a:t>can not generalize our results to the population</a:t>
            </a:r>
          </a:p>
        </p:txBody>
      </p:sp>
      <p:sp>
        <p:nvSpPr>
          <p:cNvPr id="19" name="TextBox 18">
            <a:extLst>
              <a:ext uri="{FF2B5EF4-FFF2-40B4-BE49-F238E27FC236}">
                <a16:creationId xmlns:a16="http://schemas.microsoft.com/office/drawing/2014/main" id="{4A95BB13-F440-41B7-AB23-F15016E5399F}"/>
              </a:ext>
            </a:extLst>
          </p:cNvPr>
          <p:cNvSpPr txBox="1"/>
          <p:nvPr/>
        </p:nvSpPr>
        <p:spPr>
          <a:xfrm>
            <a:off x="3516314" y="5784851"/>
            <a:ext cx="5665787" cy="646113"/>
          </a:xfrm>
          <a:prstGeom prst="rect">
            <a:avLst/>
          </a:prstGeom>
          <a:noFill/>
        </p:spPr>
        <p:txBody>
          <a:bodyPr wrap="none">
            <a:spAutoFit/>
          </a:bodyPr>
          <a:lstStyle/>
          <a:p>
            <a:pPr eaLnBrk="1" hangingPunct="1">
              <a:defRPr/>
            </a:pPr>
            <a:r>
              <a:rPr lang="en-CA" dirty="0">
                <a:solidFill>
                  <a:srgbClr val="FF0000"/>
                </a:solidFill>
                <a:latin typeface="+mj-lt"/>
                <a:cs typeface="Arial" charset="0"/>
              </a:rPr>
              <a:t>With a sample mean of 32, the CLT states that the </a:t>
            </a:r>
            <a:br>
              <a:rPr lang="en-CA" dirty="0">
                <a:solidFill>
                  <a:srgbClr val="FF0000"/>
                </a:solidFill>
                <a:latin typeface="+mj-lt"/>
                <a:cs typeface="Arial" charset="0"/>
              </a:rPr>
            </a:br>
            <a:r>
              <a:rPr lang="en-CA" dirty="0">
                <a:solidFill>
                  <a:srgbClr val="FF0000"/>
                </a:solidFill>
                <a:latin typeface="+mj-lt"/>
                <a:cs typeface="Arial" charset="0"/>
              </a:rPr>
              <a:t>distribution of  sample means will be normal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linds(horizontal)">
                                      <p:cBhvr>
                                        <p:cTn id="50" dur="500"/>
                                        <p:tgtEl>
                                          <p:spTgt spid="1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linds(horizontal)">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5" grpId="0"/>
      <p:bldP spid="16" grpId="0"/>
      <p:bldP spid="17" grpId="0"/>
      <p:bldP spid="18"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48E07A-B27E-42DE-9746-F2E874CD8E71}"/>
              </a:ext>
            </a:extLst>
          </p:cNvPr>
          <p:cNvSpPr txBox="1"/>
          <p:nvPr/>
        </p:nvSpPr>
        <p:spPr>
          <a:xfrm>
            <a:off x="1752600" y="215901"/>
            <a:ext cx="3022600" cy="430213"/>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Inference Procedures:</a:t>
            </a:r>
          </a:p>
        </p:txBody>
      </p:sp>
      <p:graphicFrame>
        <p:nvGraphicFramePr>
          <p:cNvPr id="8" name="Object 6">
            <a:extLst>
              <a:ext uri="{FF2B5EF4-FFF2-40B4-BE49-F238E27FC236}">
                <a16:creationId xmlns:a16="http://schemas.microsoft.com/office/drawing/2014/main" id="{A41B769D-AA62-45F7-812E-3AEAA58FB314}"/>
              </a:ext>
            </a:extLst>
          </p:cNvPr>
          <p:cNvGraphicFramePr>
            <a:graphicFrameLocks noChangeAspect="1"/>
          </p:cNvGraphicFramePr>
          <p:nvPr/>
        </p:nvGraphicFramePr>
        <p:xfrm>
          <a:off x="2035176" y="682625"/>
          <a:ext cx="1209675" cy="1233488"/>
        </p:xfrm>
        <a:graphic>
          <a:graphicData uri="http://schemas.openxmlformats.org/presentationml/2006/ole">
            <mc:AlternateContent xmlns:mc="http://schemas.openxmlformats.org/markup-compatibility/2006">
              <mc:Choice xmlns:v="urn:schemas-microsoft-com:vml" Requires="v">
                <p:oleObj name="Equation" r:id="rId4" imgW="634725" imgH="647419" progId="Equation.DSMT4">
                  <p:embed/>
                </p:oleObj>
              </mc:Choice>
              <mc:Fallback>
                <p:oleObj name="Equation" r:id="rId4" imgW="634725" imgH="647419" progId="Equation.DSMT4">
                  <p:embed/>
                  <p:pic>
                    <p:nvPicPr>
                      <p:cNvPr id="8" name="Object 6">
                        <a:extLst>
                          <a:ext uri="{FF2B5EF4-FFF2-40B4-BE49-F238E27FC236}">
                            <a16:creationId xmlns:a16="http://schemas.microsoft.com/office/drawing/2014/main" id="{A41B769D-AA62-45F7-812E-3AEAA58FB3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5176" y="682625"/>
                        <a:ext cx="1209675" cy="1233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6">
            <a:extLst>
              <a:ext uri="{FF2B5EF4-FFF2-40B4-BE49-F238E27FC236}">
                <a16:creationId xmlns:a16="http://schemas.microsoft.com/office/drawing/2014/main" id="{63B46A92-88DF-40C6-A570-8BA743E8EB4C}"/>
              </a:ext>
            </a:extLst>
          </p:cNvPr>
          <p:cNvGraphicFramePr>
            <a:graphicFrameLocks noChangeAspect="1"/>
          </p:cNvGraphicFramePr>
          <p:nvPr/>
        </p:nvGraphicFramePr>
        <p:xfrm>
          <a:off x="3382963" y="749300"/>
          <a:ext cx="1160462" cy="1162050"/>
        </p:xfrm>
        <a:graphic>
          <a:graphicData uri="http://schemas.openxmlformats.org/presentationml/2006/ole">
            <mc:AlternateContent xmlns:mc="http://schemas.openxmlformats.org/markup-compatibility/2006">
              <mc:Choice xmlns:v="urn:schemas-microsoft-com:vml" Requires="v">
                <p:oleObj name="Equation" r:id="rId6" imgW="609600" imgH="609600" progId="Equation.DSMT4">
                  <p:embed/>
                </p:oleObj>
              </mc:Choice>
              <mc:Fallback>
                <p:oleObj name="Equation" r:id="rId6" imgW="609600" imgH="609600" progId="Equation.DSMT4">
                  <p:embed/>
                  <p:pic>
                    <p:nvPicPr>
                      <p:cNvPr id="9" name="Object 6">
                        <a:extLst>
                          <a:ext uri="{FF2B5EF4-FFF2-40B4-BE49-F238E27FC236}">
                            <a16:creationId xmlns:a16="http://schemas.microsoft.com/office/drawing/2014/main" id="{63B46A92-88DF-40C6-A570-8BA743E8EB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2963" y="749300"/>
                        <a:ext cx="1160462" cy="116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8">
            <a:extLst>
              <a:ext uri="{FF2B5EF4-FFF2-40B4-BE49-F238E27FC236}">
                <a16:creationId xmlns:a16="http://schemas.microsoft.com/office/drawing/2014/main" id="{3F0666E5-0B3D-4456-87C3-FF6AC629B4B0}"/>
              </a:ext>
            </a:extLst>
          </p:cNvPr>
          <p:cNvGraphicFramePr>
            <a:graphicFrameLocks noChangeAspect="1"/>
          </p:cNvGraphicFramePr>
          <p:nvPr/>
        </p:nvGraphicFramePr>
        <p:xfrm>
          <a:off x="4627563" y="882651"/>
          <a:ext cx="1244600" cy="434975"/>
        </p:xfrm>
        <a:graphic>
          <a:graphicData uri="http://schemas.openxmlformats.org/presentationml/2006/ole">
            <mc:AlternateContent xmlns:mc="http://schemas.openxmlformats.org/markup-compatibility/2006">
              <mc:Choice xmlns:v="urn:schemas-microsoft-com:vml" Requires="v">
                <p:oleObj name="Equation" r:id="rId8" imgW="507780" imgH="177723" progId="Equation.DSMT4">
                  <p:embed/>
                </p:oleObj>
              </mc:Choice>
              <mc:Fallback>
                <p:oleObj name="Equation" r:id="rId8" imgW="507780" imgH="177723" progId="Equation.DSMT4">
                  <p:embed/>
                  <p:pic>
                    <p:nvPicPr>
                      <p:cNvPr id="10" name="Object 8">
                        <a:extLst>
                          <a:ext uri="{FF2B5EF4-FFF2-40B4-BE49-F238E27FC236}">
                            <a16:creationId xmlns:a16="http://schemas.microsoft.com/office/drawing/2014/main" id="{3F0666E5-0B3D-4456-87C3-FF6AC629B4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7563" y="882651"/>
                        <a:ext cx="12446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9">
            <a:extLst>
              <a:ext uri="{FF2B5EF4-FFF2-40B4-BE49-F238E27FC236}">
                <a16:creationId xmlns:a16="http://schemas.microsoft.com/office/drawing/2014/main" id="{6DC271B0-36FE-4DBF-A6B2-EFC0FE35F370}"/>
              </a:ext>
            </a:extLst>
          </p:cNvPr>
          <p:cNvGraphicFramePr>
            <a:graphicFrameLocks noChangeAspect="1"/>
          </p:cNvGraphicFramePr>
          <p:nvPr/>
        </p:nvGraphicFramePr>
        <p:xfrm>
          <a:off x="6661151" y="846139"/>
          <a:ext cx="2054225" cy="434975"/>
        </p:xfrm>
        <a:graphic>
          <a:graphicData uri="http://schemas.openxmlformats.org/presentationml/2006/ole">
            <mc:AlternateContent xmlns:mc="http://schemas.openxmlformats.org/markup-compatibility/2006">
              <mc:Choice xmlns:v="urn:schemas-microsoft-com:vml" Requires="v">
                <p:oleObj name="Equation" r:id="rId10" imgW="837836" imgH="177723" progId="Equation.DSMT4">
                  <p:embed/>
                </p:oleObj>
              </mc:Choice>
              <mc:Fallback>
                <p:oleObj name="Equation" r:id="rId10" imgW="837836" imgH="177723" progId="Equation.DSMT4">
                  <p:embed/>
                  <p:pic>
                    <p:nvPicPr>
                      <p:cNvPr id="11" name="Object 9">
                        <a:extLst>
                          <a:ext uri="{FF2B5EF4-FFF2-40B4-BE49-F238E27FC236}">
                            <a16:creationId xmlns:a16="http://schemas.microsoft.com/office/drawing/2014/main" id="{6DC271B0-36FE-4DBF-A6B2-EFC0FE35F3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1151" y="846139"/>
                        <a:ext cx="2054225"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Box 11">
            <a:extLst>
              <a:ext uri="{FF2B5EF4-FFF2-40B4-BE49-F238E27FC236}">
                <a16:creationId xmlns:a16="http://schemas.microsoft.com/office/drawing/2014/main" id="{74A05F93-C520-40EF-BAB6-F4273D893199}"/>
              </a:ext>
            </a:extLst>
          </p:cNvPr>
          <p:cNvSpPr txBox="1"/>
          <p:nvPr/>
        </p:nvSpPr>
        <p:spPr>
          <a:xfrm>
            <a:off x="1851026" y="2020888"/>
            <a:ext cx="8393113" cy="431800"/>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With a critical t* value of 6.686, the p-value is approximately 0</a:t>
            </a:r>
          </a:p>
        </p:txBody>
      </p:sp>
      <p:sp>
        <p:nvSpPr>
          <p:cNvPr id="13" name="TextBox 12">
            <a:extLst>
              <a:ext uri="{FF2B5EF4-FFF2-40B4-BE49-F238E27FC236}">
                <a16:creationId xmlns:a16="http://schemas.microsoft.com/office/drawing/2014/main" id="{086F3C5D-E224-41F1-8B33-A19944977322}"/>
              </a:ext>
            </a:extLst>
          </p:cNvPr>
          <p:cNvSpPr txBox="1"/>
          <p:nvPr/>
        </p:nvSpPr>
        <p:spPr>
          <a:xfrm>
            <a:off x="1878013" y="2438401"/>
            <a:ext cx="6813550" cy="430213"/>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We can perform the same calculations with a Ti-83</a:t>
            </a:r>
          </a:p>
        </p:txBody>
      </p:sp>
      <p:pic>
        <p:nvPicPr>
          <p:cNvPr id="14" name="Picture 2">
            <a:extLst>
              <a:ext uri="{FF2B5EF4-FFF2-40B4-BE49-F238E27FC236}">
                <a16:creationId xmlns:a16="http://schemas.microsoft.com/office/drawing/2014/main" id="{68A481DC-FA27-4308-A333-65189FBF629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1765" t="62909" r="62546" b="2213"/>
          <a:stretch>
            <a:fillRect/>
          </a:stretch>
        </p:blipFill>
        <p:spPr bwMode="auto">
          <a:xfrm>
            <a:off x="1824038" y="2882900"/>
            <a:ext cx="248285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a:extLst>
              <a:ext uri="{FF2B5EF4-FFF2-40B4-BE49-F238E27FC236}">
                <a16:creationId xmlns:a16="http://schemas.microsoft.com/office/drawing/2014/main" id="{B053C27D-F82E-4A08-9586-57985970C57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63522" t="7413" r="17841" b="72295"/>
          <a:stretch>
            <a:fillRect/>
          </a:stretch>
        </p:blipFill>
        <p:spPr bwMode="auto">
          <a:xfrm>
            <a:off x="6902450" y="2905125"/>
            <a:ext cx="252888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1">
            <a:extLst>
              <a:ext uri="{FF2B5EF4-FFF2-40B4-BE49-F238E27FC236}">
                <a16:creationId xmlns:a16="http://schemas.microsoft.com/office/drawing/2014/main" id="{6A11DAF0-95BB-4268-9C50-0430D7594CA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63702" t="7381" r="18098" b="72150"/>
          <a:stretch>
            <a:fillRect/>
          </a:stretch>
        </p:blipFill>
        <p:spPr bwMode="auto">
          <a:xfrm>
            <a:off x="4429126" y="2932114"/>
            <a:ext cx="239077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3AC8D51B-CF62-420A-9219-DA430E07CE49}"/>
              </a:ext>
            </a:extLst>
          </p:cNvPr>
          <p:cNvSpPr txBox="1"/>
          <p:nvPr/>
        </p:nvSpPr>
        <p:spPr>
          <a:xfrm>
            <a:off x="1828800" y="4783139"/>
            <a:ext cx="8135560" cy="430887"/>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With a P-value less than 0.005, we reject Ho and accept Ha.  </a:t>
            </a:r>
          </a:p>
        </p:txBody>
      </p:sp>
      <p:sp>
        <p:nvSpPr>
          <p:cNvPr id="19" name="TextBox 18">
            <a:extLst>
              <a:ext uri="{FF2B5EF4-FFF2-40B4-BE49-F238E27FC236}">
                <a16:creationId xmlns:a16="http://schemas.microsoft.com/office/drawing/2014/main" id="{DE3B318E-3AFA-4C53-AEAA-CD7B4303B010}"/>
              </a:ext>
            </a:extLst>
          </p:cNvPr>
          <p:cNvSpPr txBox="1"/>
          <p:nvPr/>
        </p:nvSpPr>
        <p:spPr>
          <a:xfrm>
            <a:off x="1846264" y="5176839"/>
            <a:ext cx="8180387" cy="769937"/>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Crickets with a high protein diet will have a mean chirp rate </a:t>
            </a:r>
          </a:p>
          <a:p>
            <a:pPr eaLnBrk="1" hangingPunct="1">
              <a:defRPr/>
            </a:pPr>
            <a:r>
              <a:rPr lang="en-CA" sz="2200" dirty="0">
                <a:solidFill>
                  <a:srgbClr val="FF0000"/>
                </a:solidFill>
                <a:latin typeface="+mj-lt"/>
                <a:cs typeface="Arial" charset="0"/>
              </a:rPr>
              <a:t>greater than 58 chirps per second.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4347"/>
                                        </p:tgtEl>
                                        <p:attrNameLst>
                                          <p:attrName>style.visibility</p:attrName>
                                        </p:attrNameLst>
                                      </p:cBhvr>
                                      <p:to>
                                        <p:strVal val="visible"/>
                                      </p:to>
                                    </p:set>
                                    <p:animEffect transition="in" filter="blinds(horizontal)">
                                      <p:cBhvr>
                                        <p:cTn id="42" dur="500"/>
                                        <p:tgtEl>
                                          <p:spTgt spid="1434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4346"/>
                                        </p:tgtEl>
                                        <p:attrNameLst>
                                          <p:attrName>style.visibility</p:attrName>
                                        </p:attrNameLst>
                                      </p:cBhvr>
                                      <p:to>
                                        <p:strVal val="visible"/>
                                      </p:to>
                                    </p:set>
                                    <p:animEffect transition="in" filter="blinds(horizontal)">
                                      <p:cBhvr>
                                        <p:cTn id="47" dur="500"/>
                                        <p:tgtEl>
                                          <p:spTgt spid="1434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id="{493CCBE1-5263-4604-AF37-F6F5D1F860C7}"/>
              </a:ext>
            </a:extLst>
          </p:cNvPr>
          <p:cNvSpPr>
            <a:spLocks noGrp="1"/>
          </p:cNvSpPr>
          <p:nvPr>
            <p:ph sz="quarter" idx="1"/>
          </p:nvPr>
        </p:nvSpPr>
        <p:spPr>
          <a:xfrm>
            <a:off x="1719263" y="11113"/>
            <a:ext cx="5143500" cy="6629400"/>
          </a:xfrm>
        </p:spPr>
        <p:txBody>
          <a:bodyPr/>
          <a:lstStyle/>
          <a:p>
            <a:pPr marL="0" indent="0">
              <a:buNone/>
            </a:pPr>
            <a:r>
              <a:rPr lang="en-CA" altLang="en-US" sz="2100"/>
              <a:t>Question #3) The design of controls and instruments affects how easily people can use them. A student project investigated this effect by asking 25 right-handed students to turn a knob (with their right hands) that moved an indicator. There were two identical instruments, one with a right-hand thread (the knob turns clockwise) and the other with a left-hand thread (the knob must be turned counterclockwise). Each of the 25 students used both • instruments in a random order. The following table gives the times in seconds each subject took to move the indicator a fixed distance</a:t>
            </a:r>
          </a:p>
          <a:p>
            <a:pPr marL="0" indent="0">
              <a:buNone/>
            </a:pPr>
            <a:endParaRPr lang="en-CA" altLang="en-US" sz="2100"/>
          </a:p>
        </p:txBody>
      </p:sp>
      <p:pic>
        <p:nvPicPr>
          <p:cNvPr id="31747" name="Picture 4">
            <a:extLst>
              <a:ext uri="{FF2B5EF4-FFF2-40B4-BE49-F238E27FC236}">
                <a16:creationId xmlns:a16="http://schemas.microsoft.com/office/drawing/2014/main" id="{3F613E0A-828A-4DED-BE46-BCE58510C9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8989" y="4589464"/>
            <a:ext cx="34448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3">
            <a:extLst>
              <a:ext uri="{FF2B5EF4-FFF2-40B4-BE49-F238E27FC236}">
                <a16:creationId xmlns:a16="http://schemas.microsoft.com/office/drawing/2014/main" id="{C66A5C06-E737-4448-AA41-87844FE57D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9151" y="66675"/>
            <a:ext cx="3344863"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24E5FC25-C9EC-4D0D-BD39-B0B37DF31C6C}"/>
              </a:ext>
            </a:extLst>
          </p:cNvPr>
          <p:cNvSpPr>
            <a:spLocks noGrp="1"/>
          </p:cNvSpPr>
          <p:nvPr>
            <p:ph sz="quarter" idx="1"/>
          </p:nvPr>
        </p:nvSpPr>
        <p:spPr>
          <a:xfrm>
            <a:off x="1860550" y="155575"/>
            <a:ext cx="8307388" cy="6318250"/>
          </a:xfrm>
        </p:spPr>
        <p:txBody>
          <a:bodyPr>
            <a:normAutofit lnSpcReduction="10000"/>
          </a:bodyPr>
          <a:lstStyle/>
          <a:p>
            <a:pPr marL="0" indent="0">
              <a:buNone/>
            </a:pPr>
            <a:r>
              <a:rPr lang="en-CA" altLang="en-US"/>
              <a:t>a) Explain why it was important to randomly assign the order in which each subject used the two knobs?</a:t>
            </a:r>
            <a:br>
              <a:rPr lang="en-CA" altLang="en-US"/>
            </a:br>
            <a:br>
              <a:rPr lang="en-CA" altLang="en-US"/>
            </a:br>
            <a:r>
              <a:rPr lang="en-CA" altLang="en-US"/>
              <a:t>B) The project designers hope to show that right handed people find right handed threads easier to use.  Carry out a significance test at the 5% significance level  to investigate this claim</a:t>
            </a:r>
            <a:br>
              <a:rPr lang="en-CA" altLang="en-US"/>
            </a:br>
            <a:r>
              <a:rPr lang="en-CA" altLang="en-US"/>
              <a:t>i) State the hypothesis (state your parameters)</a:t>
            </a:r>
            <a:br>
              <a:rPr lang="en-CA" altLang="en-US"/>
            </a:br>
            <a:br>
              <a:rPr lang="en-CA" altLang="en-US"/>
            </a:br>
            <a:r>
              <a:rPr lang="en-CA" altLang="en-US"/>
              <a:t>ii) Use Ti-83 to find sample mean and SD, and test statistics</a:t>
            </a:r>
            <a:br>
              <a:rPr lang="en-CA" altLang="en-US"/>
            </a:br>
            <a:endParaRPr lang="en-CA" altLang="en-US"/>
          </a:p>
          <a:p>
            <a:pPr marL="0" indent="0">
              <a:buNone/>
            </a:pPr>
            <a:r>
              <a:rPr lang="en-CA" altLang="en-US"/>
              <a:t>iii) Perform significance test </a:t>
            </a:r>
            <a:br>
              <a:rPr lang="en-CA" altLang="en-US"/>
            </a:br>
            <a:br>
              <a:rPr lang="en-CA" altLang="en-US"/>
            </a:br>
            <a:r>
              <a:rPr lang="en-CA" altLang="en-US"/>
              <a:t>c) Describe a Type I error and Type II error in this situation, and give a possible consequence of each</a:t>
            </a:r>
            <a:br>
              <a:rPr lang="en-CA" altLang="en-US"/>
            </a:br>
            <a:endParaRPr lang="en-CA" altLang="en-US"/>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id="{C8E4EBB9-408C-400C-B2F3-4F69A21CE8C4}"/>
              </a:ext>
            </a:extLst>
          </p:cNvPr>
          <p:cNvSpPr>
            <a:spLocks noGrp="1"/>
          </p:cNvSpPr>
          <p:nvPr>
            <p:ph sz="quarter" idx="1"/>
          </p:nvPr>
        </p:nvSpPr>
        <p:spPr>
          <a:xfrm>
            <a:off x="1651000" y="100013"/>
            <a:ext cx="8890000" cy="1384300"/>
          </a:xfrm>
        </p:spPr>
        <p:txBody>
          <a:bodyPr/>
          <a:lstStyle/>
          <a:p>
            <a:pPr marL="0" indent="0">
              <a:buNone/>
            </a:pPr>
            <a:r>
              <a:rPr lang="en-CA" altLang="en-US"/>
              <a:t>a) It is important to randomly assign so that we average out any effect due to the activity being better the second time no matter which knob is used second.</a:t>
            </a:r>
          </a:p>
        </p:txBody>
      </p:sp>
      <p:sp>
        <p:nvSpPr>
          <p:cNvPr id="6" name="TextBox 6">
            <a:extLst>
              <a:ext uri="{FF2B5EF4-FFF2-40B4-BE49-F238E27FC236}">
                <a16:creationId xmlns:a16="http://schemas.microsoft.com/office/drawing/2014/main" id="{64DFDD7F-D3DE-4215-8B16-2CA106D2E317}"/>
              </a:ext>
            </a:extLst>
          </p:cNvPr>
          <p:cNvSpPr txBox="1">
            <a:spLocks noChangeArrowheads="1"/>
          </p:cNvSpPr>
          <p:nvPr/>
        </p:nvSpPr>
        <p:spPr bwMode="auto">
          <a:xfrm>
            <a:off x="1581150" y="1995488"/>
            <a:ext cx="8959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Ho: </a:t>
            </a:r>
            <a:r>
              <a:rPr lang="el-GR" altLang="en-US" sz="2400" i="1"/>
              <a:t>μ</a:t>
            </a:r>
            <a:r>
              <a:rPr lang="en-CA" altLang="en-US" sz="2400" i="1" baseline="-25000"/>
              <a:t>R - L </a:t>
            </a:r>
            <a:r>
              <a:rPr lang="en-CA" altLang="en-US" i="1"/>
              <a:t>= 0 Mean difference in thread times is zero (no difference)</a:t>
            </a:r>
          </a:p>
        </p:txBody>
      </p:sp>
      <p:sp>
        <p:nvSpPr>
          <p:cNvPr id="7" name="TextBox 7">
            <a:extLst>
              <a:ext uri="{FF2B5EF4-FFF2-40B4-BE49-F238E27FC236}">
                <a16:creationId xmlns:a16="http://schemas.microsoft.com/office/drawing/2014/main" id="{69589A22-899D-4909-AD73-E67D4AC6569E}"/>
              </a:ext>
            </a:extLst>
          </p:cNvPr>
          <p:cNvSpPr txBox="1">
            <a:spLocks noChangeArrowheads="1"/>
          </p:cNvSpPr>
          <p:nvPr/>
        </p:nvSpPr>
        <p:spPr bwMode="auto">
          <a:xfrm>
            <a:off x="1570038" y="2466976"/>
            <a:ext cx="840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Ha: </a:t>
            </a:r>
            <a:r>
              <a:rPr lang="el-GR" altLang="en-US" sz="2400" i="1"/>
              <a:t>μ</a:t>
            </a:r>
            <a:r>
              <a:rPr lang="en-CA" altLang="en-US" sz="2400" i="1" baseline="-25000"/>
              <a:t>R - L </a:t>
            </a:r>
            <a:r>
              <a:rPr lang="en-CA" altLang="en-US" i="1"/>
              <a:t>&lt; 0  Mean diff. in thread times is greater than zero (right hand faster)</a:t>
            </a:r>
          </a:p>
        </p:txBody>
      </p:sp>
      <p:sp>
        <p:nvSpPr>
          <p:cNvPr id="35845" name="TextBox 6">
            <a:extLst>
              <a:ext uri="{FF2B5EF4-FFF2-40B4-BE49-F238E27FC236}">
                <a16:creationId xmlns:a16="http://schemas.microsoft.com/office/drawing/2014/main" id="{4227EB36-76D9-405F-A106-1E740B812BBE}"/>
              </a:ext>
            </a:extLst>
          </p:cNvPr>
          <p:cNvSpPr txBox="1">
            <a:spLocks noChangeArrowheads="1"/>
          </p:cNvSpPr>
          <p:nvPr/>
        </p:nvSpPr>
        <p:spPr bwMode="auto">
          <a:xfrm>
            <a:off x="1570038" y="1336675"/>
            <a:ext cx="8291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Step 1: To do a significance test, first State the Null and alternative hypothesis</a:t>
            </a:r>
            <a:endParaRPr lang="en-CA" altLang="en-US" i="1"/>
          </a:p>
        </p:txBody>
      </p:sp>
      <p:sp>
        <p:nvSpPr>
          <p:cNvPr id="9" name="TextBox 7">
            <a:extLst>
              <a:ext uri="{FF2B5EF4-FFF2-40B4-BE49-F238E27FC236}">
                <a16:creationId xmlns:a16="http://schemas.microsoft.com/office/drawing/2014/main" id="{8F250E6E-594F-45F0-A841-5AA500CD2485}"/>
              </a:ext>
            </a:extLst>
          </p:cNvPr>
          <p:cNvSpPr txBox="1">
            <a:spLocks noChangeArrowheads="1"/>
          </p:cNvSpPr>
          <p:nvPr/>
        </p:nvSpPr>
        <p:spPr bwMode="auto">
          <a:xfrm>
            <a:off x="1581150" y="1644650"/>
            <a:ext cx="8401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n-US" i="1"/>
              <a:t>μ</a:t>
            </a:r>
            <a:r>
              <a:rPr lang="en-CA" altLang="en-US" i="1" baseline="-25000"/>
              <a:t>R-L </a:t>
            </a:r>
            <a:r>
              <a:rPr lang="en-CA" altLang="en-US" i="1"/>
              <a:t>=mean difference in thread times, right hand time – left hand time</a:t>
            </a:r>
          </a:p>
        </p:txBody>
      </p:sp>
      <p:grpSp>
        <p:nvGrpSpPr>
          <p:cNvPr id="10" name="Group 10">
            <a:extLst>
              <a:ext uri="{FF2B5EF4-FFF2-40B4-BE49-F238E27FC236}">
                <a16:creationId xmlns:a16="http://schemas.microsoft.com/office/drawing/2014/main" id="{24015CBE-DA56-4771-808A-E6F41D57023C}"/>
              </a:ext>
            </a:extLst>
          </p:cNvPr>
          <p:cNvGrpSpPr>
            <a:grpSpLocks/>
          </p:cNvGrpSpPr>
          <p:nvPr/>
        </p:nvGrpSpPr>
        <p:grpSpPr bwMode="auto">
          <a:xfrm>
            <a:off x="1570038" y="3038475"/>
            <a:ext cx="6056312" cy="376238"/>
            <a:chOff x="52908" y="3260152"/>
            <a:chExt cx="4907219" cy="375713"/>
          </a:xfrm>
        </p:grpSpPr>
        <p:sp>
          <p:nvSpPr>
            <p:cNvPr id="35856" name="TextBox 8">
              <a:extLst>
                <a:ext uri="{FF2B5EF4-FFF2-40B4-BE49-F238E27FC236}">
                  <a16:creationId xmlns:a16="http://schemas.microsoft.com/office/drawing/2014/main" id="{417D2297-A4D6-4548-8E8B-DD7D3E5E5ADE}"/>
                </a:ext>
              </a:extLst>
            </p:cNvPr>
            <p:cNvSpPr txBox="1">
              <a:spLocks noChangeArrowheads="1"/>
            </p:cNvSpPr>
            <p:nvPr/>
          </p:nvSpPr>
          <p:spPr bwMode="auto">
            <a:xfrm>
              <a:off x="52908" y="3260152"/>
              <a:ext cx="4907219" cy="36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Step 2 Find      and sample SD</a:t>
              </a:r>
              <a:endParaRPr lang="en-CA" altLang="en-US" i="1"/>
            </a:p>
          </p:txBody>
        </p:sp>
        <p:graphicFrame>
          <p:nvGraphicFramePr>
            <p:cNvPr id="35857" name="Object 9">
              <a:extLst>
                <a:ext uri="{FF2B5EF4-FFF2-40B4-BE49-F238E27FC236}">
                  <a16:creationId xmlns:a16="http://schemas.microsoft.com/office/drawing/2014/main" id="{CBD1F82E-945B-4C48-A384-00C9134D4BF6}"/>
                </a:ext>
              </a:extLst>
            </p:cNvPr>
            <p:cNvGraphicFramePr>
              <a:graphicFrameLocks noChangeAspect="1"/>
            </p:cNvGraphicFramePr>
            <p:nvPr/>
          </p:nvGraphicFramePr>
          <p:xfrm>
            <a:off x="1093480" y="3260152"/>
            <a:ext cx="317911" cy="375713"/>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35857" name="Object 9">
                          <a:extLst>
                            <a:ext uri="{FF2B5EF4-FFF2-40B4-BE49-F238E27FC236}">
                              <a16:creationId xmlns:a16="http://schemas.microsoft.com/office/drawing/2014/main" id="{CBD1F82E-945B-4C48-A384-00C9134D4B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3480" y="3260152"/>
                          <a:ext cx="317911" cy="37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3" name="Object 12">
            <a:extLst>
              <a:ext uri="{FF2B5EF4-FFF2-40B4-BE49-F238E27FC236}">
                <a16:creationId xmlns:a16="http://schemas.microsoft.com/office/drawing/2014/main" id="{C466D6BE-C817-4C3B-A8DF-7108AFB9023B}"/>
              </a:ext>
            </a:extLst>
          </p:cNvPr>
          <p:cNvGraphicFramePr>
            <a:graphicFrameLocks noChangeAspect="1"/>
          </p:cNvGraphicFramePr>
          <p:nvPr/>
        </p:nvGraphicFramePr>
        <p:xfrm>
          <a:off x="5334000" y="3038476"/>
          <a:ext cx="1333500" cy="333375"/>
        </p:xfrm>
        <a:graphic>
          <a:graphicData uri="http://schemas.openxmlformats.org/presentationml/2006/ole">
            <mc:AlternateContent xmlns:mc="http://schemas.openxmlformats.org/markup-compatibility/2006">
              <mc:Choice xmlns:v="urn:schemas-microsoft-com:vml" Requires="v">
                <p:oleObj name="Equation" r:id="rId6" imgW="710891" imgH="177723" progId="Equation.DSMT4">
                  <p:embed/>
                </p:oleObj>
              </mc:Choice>
              <mc:Fallback>
                <p:oleObj name="Equation" r:id="rId6" imgW="710891" imgH="177723" progId="Equation.DSMT4">
                  <p:embed/>
                  <p:pic>
                    <p:nvPicPr>
                      <p:cNvPr id="13" name="Object 12">
                        <a:extLst>
                          <a:ext uri="{FF2B5EF4-FFF2-40B4-BE49-F238E27FC236}">
                            <a16:creationId xmlns:a16="http://schemas.microsoft.com/office/drawing/2014/main" id="{C466D6BE-C817-4C3B-A8DF-7108AFB902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3038476"/>
                        <a:ext cx="13335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a:extLst>
              <a:ext uri="{FF2B5EF4-FFF2-40B4-BE49-F238E27FC236}">
                <a16:creationId xmlns:a16="http://schemas.microsoft.com/office/drawing/2014/main" id="{EA7E109A-6AC4-49ED-B109-E5C9D9250997}"/>
              </a:ext>
            </a:extLst>
          </p:cNvPr>
          <p:cNvGraphicFramePr>
            <a:graphicFrameLocks noChangeAspect="1"/>
          </p:cNvGraphicFramePr>
          <p:nvPr/>
        </p:nvGraphicFramePr>
        <p:xfrm>
          <a:off x="6889751" y="3038476"/>
          <a:ext cx="1285875" cy="333375"/>
        </p:xfrm>
        <a:graphic>
          <a:graphicData uri="http://schemas.openxmlformats.org/presentationml/2006/ole">
            <mc:AlternateContent xmlns:mc="http://schemas.openxmlformats.org/markup-compatibility/2006">
              <mc:Choice xmlns:v="urn:schemas-microsoft-com:vml" Requires="v">
                <p:oleObj name="Equation" r:id="rId8" imgW="685502" imgH="177723" progId="Equation.DSMT4">
                  <p:embed/>
                </p:oleObj>
              </mc:Choice>
              <mc:Fallback>
                <p:oleObj name="Equation" r:id="rId8" imgW="685502" imgH="177723" progId="Equation.DSMT4">
                  <p:embed/>
                  <p:pic>
                    <p:nvPicPr>
                      <p:cNvPr id="14" name="Object 13">
                        <a:extLst>
                          <a:ext uri="{FF2B5EF4-FFF2-40B4-BE49-F238E27FC236}">
                            <a16:creationId xmlns:a16="http://schemas.microsoft.com/office/drawing/2014/main" id="{EA7E109A-6AC4-49ED-B109-E5C9D92509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9751" y="3038476"/>
                        <a:ext cx="12858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50" name="TextBox 6">
            <a:extLst>
              <a:ext uri="{FF2B5EF4-FFF2-40B4-BE49-F238E27FC236}">
                <a16:creationId xmlns:a16="http://schemas.microsoft.com/office/drawing/2014/main" id="{FA3E763F-946C-4C07-97D4-2BD37C15F951}"/>
              </a:ext>
            </a:extLst>
          </p:cNvPr>
          <p:cNvSpPr txBox="1">
            <a:spLocks noChangeArrowheads="1"/>
          </p:cNvSpPr>
          <p:nvPr/>
        </p:nvSpPr>
        <p:spPr bwMode="auto">
          <a:xfrm>
            <a:off x="1589089" y="3465514"/>
            <a:ext cx="554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Step 3: Find the critical t* for this set of data:</a:t>
            </a:r>
            <a:endParaRPr lang="en-CA" altLang="en-US" i="1"/>
          </a:p>
        </p:txBody>
      </p:sp>
      <p:graphicFrame>
        <p:nvGraphicFramePr>
          <p:cNvPr id="16" name="Object 12">
            <a:extLst>
              <a:ext uri="{FF2B5EF4-FFF2-40B4-BE49-F238E27FC236}">
                <a16:creationId xmlns:a16="http://schemas.microsoft.com/office/drawing/2014/main" id="{8031FE4F-BD46-4D5F-BFE8-EA1EAEC2CAF4}"/>
              </a:ext>
            </a:extLst>
          </p:cNvPr>
          <p:cNvGraphicFramePr>
            <a:graphicFrameLocks noChangeAspect="1"/>
          </p:cNvGraphicFramePr>
          <p:nvPr/>
        </p:nvGraphicFramePr>
        <p:xfrm>
          <a:off x="2012950" y="3859214"/>
          <a:ext cx="1214438" cy="1000125"/>
        </p:xfrm>
        <a:graphic>
          <a:graphicData uri="http://schemas.openxmlformats.org/presentationml/2006/ole">
            <mc:AlternateContent xmlns:mc="http://schemas.openxmlformats.org/markup-compatibility/2006">
              <mc:Choice xmlns:v="urn:schemas-microsoft-com:vml" Requires="v">
                <p:oleObj name="Equation" r:id="rId10" imgW="647419" imgH="533169" progId="Equation.DSMT4">
                  <p:embed/>
                </p:oleObj>
              </mc:Choice>
              <mc:Fallback>
                <p:oleObj name="Equation" r:id="rId10" imgW="647419" imgH="533169" progId="Equation.DSMT4">
                  <p:embed/>
                  <p:pic>
                    <p:nvPicPr>
                      <p:cNvPr id="16" name="Object 12">
                        <a:extLst>
                          <a:ext uri="{FF2B5EF4-FFF2-40B4-BE49-F238E27FC236}">
                            <a16:creationId xmlns:a16="http://schemas.microsoft.com/office/drawing/2014/main" id="{8031FE4F-BD46-4D5F-BFE8-EA1EAEC2CAF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2950" y="3859214"/>
                        <a:ext cx="12144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2">
            <a:extLst>
              <a:ext uri="{FF2B5EF4-FFF2-40B4-BE49-F238E27FC236}">
                <a16:creationId xmlns:a16="http://schemas.microsoft.com/office/drawing/2014/main" id="{15A228BD-24C4-4FCF-8AFC-2CC673A6F4C8}"/>
              </a:ext>
            </a:extLst>
          </p:cNvPr>
          <p:cNvGraphicFramePr>
            <a:graphicFrameLocks noChangeAspect="1"/>
          </p:cNvGraphicFramePr>
          <p:nvPr/>
        </p:nvGraphicFramePr>
        <p:xfrm>
          <a:off x="2108201" y="4943475"/>
          <a:ext cx="1336675" cy="800100"/>
        </p:xfrm>
        <a:graphic>
          <a:graphicData uri="http://schemas.openxmlformats.org/presentationml/2006/ole">
            <mc:AlternateContent xmlns:mc="http://schemas.openxmlformats.org/markup-compatibility/2006">
              <mc:Choice xmlns:v="urn:schemas-microsoft-com:vml" Requires="v">
                <p:oleObj name="Equation" r:id="rId12" imgW="888614" imgH="533169" progId="Equation.DSMT4">
                  <p:embed/>
                </p:oleObj>
              </mc:Choice>
              <mc:Fallback>
                <p:oleObj name="Equation" r:id="rId12" imgW="888614" imgH="533169" progId="Equation.DSMT4">
                  <p:embed/>
                  <p:pic>
                    <p:nvPicPr>
                      <p:cNvPr id="17" name="Object 12">
                        <a:extLst>
                          <a:ext uri="{FF2B5EF4-FFF2-40B4-BE49-F238E27FC236}">
                            <a16:creationId xmlns:a16="http://schemas.microsoft.com/office/drawing/2014/main" id="{15A228BD-24C4-4FCF-8AFC-2CC673A6F4C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08201" y="4943475"/>
                        <a:ext cx="13366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2">
            <a:extLst>
              <a:ext uri="{FF2B5EF4-FFF2-40B4-BE49-F238E27FC236}">
                <a16:creationId xmlns:a16="http://schemas.microsoft.com/office/drawing/2014/main" id="{43D51036-3016-4FB6-83E5-991AA0E66AE6}"/>
              </a:ext>
            </a:extLst>
          </p:cNvPr>
          <p:cNvGraphicFramePr>
            <a:graphicFrameLocks noChangeAspect="1"/>
          </p:cNvGraphicFramePr>
          <p:nvPr/>
        </p:nvGraphicFramePr>
        <p:xfrm>
          <a:off x="1947864" y="5772151"/>
          <a:ext cx="1481137" cy="390525"/>
        </p:xfrm>
        <a:graphic>
          <a:graphicData uri="http://schemas.openxmlformats.org/presentationml/2006/ole">
            <mc:AlternateContent xmlns:mc="http://schemas.openxmlformats.org/markup-compatibility/2006">
              <mc:Choice xmlns:v="urn:schemas-microsoft-com:vml" Requires="v">
                <p:oleObj name="Equation" r:id="rId14" imgW="672516" imgH="177646" progId="Equation.DSMT4">
                  <p:embed/>
                </p:oleObj>
              </mc:Choice>
              <mc:Fallback>
                <p:oleObj name="Equation" r:id="rId14" imgW="672516" imgH="177646" progId="Equation.DSMT4">
                  <p:embed/>
                  <p:pic>
                    <p:nvPicPr>
                      <p:cNvPr id="18" name="Object 12">
                        <a:extLst>
                          <a:ext uri="{FF2B5EF4-FFF2-40B4-BE49-F238E27FC236}">
                            <a16:creationId xmlns:a16="http://schemas.microsoft.com/office/drawing/2014/main" id="{43D51036-3016-4FB6-83E5-991AA0E66AE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47864" y="5772151"/>
                        <a:ext cx="14811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2">
            <a:extLst>
              <a:ext uri="{FF2B5EF4-FFF2-40B4-BE49-F238E27FC236}">
                <a16:creationId xmlns:a16="http://schemas.microsoft.com/office/drawing/2014/main" id="{F06EFA25-2F55-4154-825A-305F68B52D90}"/>
              </a:ext>
            </a:extLst>
          </p:cNvPr>
          <p:cNvGraphicFramePr>
            <a:graphicFrameLocks noChangeAspect="1"/>
          </p:cNvGraphicFramePr>
          <p:nvPr/>
        </p:nvGraphicFramePr>
        <p:xfrm>
          <a:off x="5099050" y="3876676"/>
          <a:ext cx="4762500" cy="523875"/>
        </p:xfrm>
        <a:graphic>
          <a:graphicData uri="http://schemas.openxmlformats.org/presentationml/2006/ole">
            <mc:AlternateContent xmlns:mc="http://schemas.openxmlformats.org/markup-compatibility/2006">
              <mc:Choice xmlns:v="urn:schemas-microsoft-com:vml" Requires="v">
                <p:oleObj name="Equation" r:id="rId16" imgW="2540000" imgH="279400" progId="Equation.DSMT4">
                  <p:embed/>
                </p:oleObj>
              </mc:Choice>
              <mc:Fallback>
                <p:oleObj name="Equation" r:id="rId16" imgW="2540000" imgH="279400" progId="Equation.DSMT4">
                  <p:embed/>
                  <p:pic>
                    <p:nvPicPr>
                      <p:cNvPr id="20" name="Object 12">
                        <a:extLst>
                          <a:ext uri="{FF2B5EF4-FFF2-40B4-BE49-F238E27FC236}">
                            <a16:creationId xmlns:a16="http://schemas.microsoft.com/office/drawing/2014/main" id="{F06EFA25-2F55-4154-825A-305F68B52D9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99050" y="3876676"/>
                        <a:ext cx="4762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6">
            <a:extLst>
              <a:ext uri="{FF2B5EF4-FFF2-40B4-BE49-F238E27FC236}">
                <a16:creationId xmlns:a16="http://schemas.microsoft.com/office/drawing/2014/main" id="{68A8BFE7-99EE-4F3F-83C0-BBA63054FC2C}"/>
              </a:ext>
            </a:extLst>
          </p:cNvPr>
          <p:cNvSpPr txBox="1">
            <a:spLocks noChangeArrowheads="1"/>
          </p:cNvSpPr>
          <p:nvPr/>
        </p:nvSpPr>
        <p:spPr bwMode="auto">
          <a:xfrm>
            <a:off x="4659313" y="4492626"/>
            <a:ext cx="54292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Since the P-value is less than significance level of 0.05, we reject Ho and conclude that the mean that there is statistically significant evidence to support the hypothesis that right handed people find right hand threads easier to use</a:t>
            </a:r>
            <a:endParaRPr lang="en-CA" altLang="en-US" i="1">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587DBB-1E48-4F7B-A311-92584FCDD0EB}"/>
              </a:ext>
            </a:extLst>
          </p:cNvPr>
          <p:cNvSpPr>
            <a:spLocks noGrp="1"/>
          </p:cNvSpPr>
          <p:nvPr>
            <p:ph sz="quarter" idx="1"/>
          </p:nvPr>
        </p:nvSpPr>
        <p:spPr>
          <a:xfrm>
            <a:off x="397565" y="239714"/>
            <a:ext cx="11282901" cy="3603625"/>
          </a:xfrm>
        </p:spPr>
        <p:txBody>
          <a:bodyPr>
            <a:normAutofit/>
          </a:bodyPr>
          <a:lstStyle/>
          <a:p>
            <a:pPr marL="0" indent="0">
              <a:buNone/>
            </a:pPr>
            <a:r>
              <a:rPr lang="en-CA" altLang="en-US" dirty="0"/>
              <a:t>c) A Type I error is committed when the designers conclude that right handed people find right hand threads easier to use when in fact there is no difference in times.  Consequence: Designers would create two different instruments when it is unnecessary.</a:t>
            </a:r>
          </a:p>
          <a:p>
            <a:pPr marL="0" indent="0">
              <a:buNone/>
            </a:pPr>
            <a:r>
              <a:rPr lang="en-CA" altLang="en-US" dirty="0"/>
              <a:t>Type II error: Designers conclude that there is no difference in times when in fact there is.  The consequence of this error is that designers will create only one instrument when two are needed.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a:extLst>
              <a:ext uri="{FF2B5EF4-FFF2-40B4-BE49-F238E27FC236}">
                <a16:creationId xmlns:a16="http://schemas.microsoft.com/office/drawing/2014/main" id="{49A86A3A-0567-48CA-8F0D-1EBBCC77EC7B}"/>
              </a:ext>
            </a:extLst>
          </p:cNvPr>
          <p:cNvSpPr>
            <a:spLocks noGrp="1"/>
          </p:cNvSpPr>
          <p:nvPr>
            <p:ph sz="quarter" idx="1"/>
          </p:nvPr>
        </p:nvSpPr>
        <p:spPr>
          <a:xfrm>
            <a:off x="1697038" y="117476"/>
            <a:ext cx="8496300" cy="925513"/>
          </a:xfrm>
        </p:spPr>
        <p:txBody>
          <a:bodyPr/>
          <a:lstStyle/>
          <a:p>
            <a:pPr marL="0" indent="0">
              <a:buNone/>
            </a:pPr>
            <a:r>
              <a:rPr lang="en-CA" altLang="en-US"/>
              <a:t>Ex: From the previous example, which of the following would be the best Null and Alternative hypothesis?</a:t>
            </a:r>
          </a:p>
        </p:txBody>
      </p:sp>
      <p:sp>
        <p:nvSpPr>
          <p:cNvPr id="4" name="Content Placeholder 2">
            <a:extLst>
              <a:ext uri="{FF2B5EF4-FFF2-40B4-BE49-F238E27FC236}">
                <a16:creationId xmlns:a16="http://schemas.microsoft.com/office/drawing/2014/main" id="{2F0BC322-F646-4812-B22F-E53530D780CE}"/>
              </a:ext>
            </a:extLst>
          </p:cNvPr>
          <p:cNvSpPr txBox="1">
            <a:spLocks/>
          </p:cNvSpPr>
          <p:nvPr/>
        </p:nvSpPr>
        <p:spPr bwMode="auto">
          <a:xfrm>
            <a:off x="1712913" y="1095375"/>
            <a:ext cx="8799512"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a:t>a) Ho: Both hands have the same speed</a:t>
            </a:r>
          </a:p>
          <a:p>
            <a:pPr>
              <a:buFont typeface="Wingdings" panose="05000000000000000000" pitchFamily="2" charset="2"/>
              <a:buNone/>
            </a:pPr>
            <a:r>
              <a:rPr lang="en-CA" altLang="en-US" sz="2100"/>
              <a:t>     Ha: Right hand or side is faster and better than left hand or side</a:t>
            </a:r>
          </a:p>
        </p:txBody>
      </p:sp>
      <p:sp>
        <p:nvSpPr>
          <p:cNvPr id="5" name="Content Placeholder 2">
            <a:extLst>
              <a:ext uri="{FF2B5EF4-FFF2-40B4-BE49-F238E27FC236}">
                <a16:creationId xmlns:a16="http://schemas.microsoft.com/office/drawing/2014/main" id="{C26FEEDC-CEF1-45FD-9B49-F845ED23F330}"/>
              </a:ext>
            </a:extLst>
          </p:cNvPr>
          <p:cNvSpPr txBox="1">
            <a:spLocks/>
          </p:cNvSpPr>
          <p:nvPr/>
        </p:nvSpPr>
        <p:spPr bwMode="auto">
          <a:xfrm>
            <a:off x="1709739" y="2093913"/>
            <a:ext cx="849788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a:t>b) Ho: The thread times is the same for both left and right side</a:t>
            </a:r>
          </a:p>
          <a:p>
            <a:pPr>
              <a:buFont typeface="Wingdings" panose="05000000000000000000" pitchFamily="2" charset="2"/>
              <a:buNone/>
            </a:pPr>
            <a:r>
              <a:rPr lang="en-CA" altLang="en-US" sz="2100"/>
              <a:t>     Ha: The thread time for the right side is faster than the left side</a:t>
            </a:r>
          </a:p>
        </p:txBody>
      </p:sp>
      <p:sp>
        <p:nvSpPr>
          <p:cNvPr id="6" name="Content Placeholder 2">
            <a:extLst>
              <a:ext uri="{FF2B5EF4-FFF2-40B4-BE49-F238E27FC236}">
                <a16:creationId xmlns:a16="http://schemas.microsoft.com/office/drawing/2014/main" id="{30C4B0FC-36C7-48AD-9E89-B082A36FD40F}"/>
              </a:ext>
            </a:extLst>
          </p:cNvPr>
          <p:cNvSpPr txBox="1">
            <a:spLocks/>
          </p:cNvSpPr>
          <p:nvPr/>
        </p:nvSpPr>
        <p:spPr bwMode="auto">
          <a:xfrm>
            <a:off x="1700213" y="3168651"/>
            <a:ext cx="84963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a:t>c) </a:t>
            </a:r>
            <a:r>
              <a:rPr lang="el-GR" altLang="en-US" sz="2100" i="1"/>
              <a:t>μ</a:t>
            </a:r>
            <a:r>
              <a:rPr lang="en-CA" altLang="en-US" sz="2100" i="1"/>
              <a:t>:</a:t>
            </a:r>
            <a:r>
              <a:rPr lang="en-CA" altLang="en-US" sz="2100"/>
              <a:t> Difference in thread times between left and right side </a:t>
            </a:r>
          </a:p>
          <a:p>
            <a:pPr>
              <a:buFont typeface="Wingdings" panose="05000000000000000000" pitchFamily="2" charset="2"/>
              <a:buNone/>
            </a:pPr>
            <a:r>
              <a:rPr lang="en-CA" altLang="en-US" sz="2100"/>
              <a:t>Ho:</a:t>
            </a:r>
            <a:r>
              <a:rPr lang="el-GR" altLang="en-US" sz="2100"/>
              <a:t> </a:t>
            </a:r>
            <a:r>
              <a:rPr lang="el-GR" altLang="en-US" sz="2100" i="1"/>
              <a:t>μ</a:t>
            </a:r>
            <a:r>
              <a:rPr lang="en-CA" altLang="en-US" sz="2100" i="1"/>
              <a:t> = 0</a:t>
            </a:r>
            <a:r>
              <a:rPr lang="en-CA" altLang="en-US" sz="2100"/>
              <a:t>                             Ha: </a:t>
            </a:r>
            <a:r>
              <a:rPr lang="el-GR" altLang="en-US" sz="2100" i="1"/>
              <a:t>μ</a:t>
            </a:r>
            <a:r>
              <a:rPr lang="en-CA" altLang="en-US" sz="2100" i="1"/>
              <a:t> &gt; 0</a:t>
            </a:r>
          </a:p>
        </p:txBody>
      </p:sp>
      <p:sp>
        <p:nvSpPr>
          <p:cNvPr id="8" name="Content Placeholder 2">
            <a:extLst>
              <a:ext uri="{FF2B5EF4-FFF2-40B4-BE49-F238E27FC236}">
                <a16:creationId xmlns:a16="http://schemas.microsoft.com/office/drawing/2014/main" id="{142FD166-16EA-4420-90F7-5C0ECA98B8C6}"/>
              </a:ext>
            </a:extLst>
          </p:cNvPr>
          <p:cNvSpPr txBox="1">
            <a:spLocks/>
          </p:cNvSpPr>
          <p:nvPr/>
        </p:nvSpPr>
        <p:spPr bwMode="auto">
          <a:xfrm>
            <a:off x="1709739" y="4210050"/>
            <a:ext cx="849788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a:t>d) </a:t>
            </a:r>
            <a:r>
              <a:rPr lang="el-GR" altLang="en-US" sz="2100" i="1"/>
              <a:t>μ</a:t>
            </a:r>
            <a:r>
              <a:rPr lang="en-CA" altLang="en-US" sz="2100" i="1" baseline="-25000"/>
              <a:t>d</a:t>
            </a:r>
            <a:r>
              <a:rPr lang="en-CA" altLang="en-US" sz="2100" i="1"/>
              <a:t>= </a:t>
            </a:r>
            <a:r>
              <a:rPr lang="el-GR" altLang="en-US" sz="2100" i="1"/>
              <a:t>μ</a:t>
            </a:r>
            <a:r>
              <a:rPr lang="en-CA" altLang="en-US" sz="2100" i="1" baseline="-25000"/>
              <a:t>R</a:t>
            </a:r>
            <a:r>
              <a:rPr lang="en-CA" altLang="en-US" sz="2100" i="1"/>
              <a:t> – </a:t>
            </a:r>
            <a:r>
              <a:rPr lang="el-GR" altLang="en-US" sz="2100" i="1"/>
              <a:t>μ</a:t>
            </a:r>
            <a:r>
              <a:rPr lang="en-CA" altLang="en-US" sz="2100" i="1" baseline="-25000"/>
              <a:t>L</a:t>
            </a:r>
            <a:br>
              <a:rPr lang="en-CA" altLang="en-US" sz="2100" i="1"/>
            </a:br>
            <a:r>
              <a:rPr lang="el-GR" altLang="en-US" sz="2100" i="1"/>
              <a:t>μ</a:t>
            </a:r>
            <a:r>
              <a:rPr lang="en-CA" altLang="en-US" sz="2100" i="1" baseline="-25000"/>
              <a:t>d   </a:t>
            </a:r>
            <a:r>
              <a:rPr lang="en-CA" altLang="en-US" sz="2100" i="1"/>
              <a:t>-   The mean difference in thread times between the Right side and left side</a:t>
            </a:r>
            <a:endParaRPr lang="en-CA" altLang="en-US" sz="2100"/>
          </a:p>
          <a:p>
            <a:pPr>
              <a:buFont typeface="Wingdings" panose="05000000000000000000" pitchFamily="2" charset="2"/>
              <a:buNone/>
            </a:pPr>
            <a:r>
              <a:rPr lang="en-CA" altLang="en-US" sz="2100"/>
              <a:t>Ho:</a:t>
            </a:r>
            <a:r>
              <a:rPr lang="el-GR" altLang="en-US" sz="2100"/>
              <a:t> </a:t>
            </a:r>
            <a:r>
              <a:rPr lang="el-GR" altLang="en-US" sz="2100" i="1"/>
              <a:t>μ</a:t>
            </a:r>
            <a:r>
              <a:rPr lang="en-CA" altLang="en-US" sz="2100" i="1" baseline="-25000"/>
              <a:t>d</a:t>
            </a:r>
            <a:r>
              <a:rPr lang="en-CA" altLang="en-US" sz="2100" i="1"/>
              <a:t> = 0</a:t>
            </a:r>
            <a:r>
              <a:rPr lang="en-CA" altLang="en-US" sz="2100"/>
              <a:t>                             Ha: </a:t>
            </a:r>
            <a:r>
              <a:rPr lang="el-GR" altLang="en-US" sz="2100" i="1"/>
              <a:t>μ</a:t>
            </a:r>
            <a:r>
              <a:rPr lang="en-CA" altLang="en-US" sz="2100" i="1" baseline="-25000"/>
              <a:t>d</a:t>
            </a:r>
            <a:r>
              <a:rPr lang="en-CA" altLang="en-US" sz="2100" i="1"/>
              <a:t> &gt; 0</a:t>
            </a:r>
          </a:p>
        </p:txBody>
      </p:sp>
      <p:sp>
        <p:nvSpPr>
          <p:cNvPr id="9" name="Content Placeholder 2">
            <a:extLst>
              <a:ext uri="{FF2B5EF4-FFF2-40B4-BE49-F238E27FC236}">
                <a16:creationId xmlns:a16="http://schemas.microsoft.com/office/drawing/2014/main" id="{B9F558D0-4DFE-4B6D-B433-80468132E044}"/>
              </a:ext>
            </a:extLst>
          </p:cNvPr>
          <p:cNvSpPr txBox="1">
            <a:spLocks/>
          </p:cNvSpPr>
          <p:nvPr/>
        </p:nvSpPr>
        <p:spPr bwMode="auto">
          <a:xfrm>
            <a:off x="1646238" y="5716589"/>
            <a:ext cx="84963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a:solidFill>
                  <a:srgbClr val="FF0000"/>
                </a:solidFill>
              </a:rPr>
              <a:t>When you are stating your Null and Alternative hypothesis, be technical on how you write it!  Don’t be sloppy!</a:t>
            </a:r>
            <a:endParaRPr lang="en-CA" altLang="en-US" sz="2100" i="1">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a:extLst>
              <a:ext uri="{FF2B5EF4-FFF2-40B4-BE49-F238E27FC236}">
                <a16:creationId xmlns:a16="http://schemas.microsoft.com/office/drawing/2014/main" id="{976EEB9A-0658-464D-9DC4-7697BDBC1786}"/>
              </a:ext>
            </a:extLst>
          </p:cNvPr>
          <p:cNvSpPr>
            <a:spLocks noGrp="1"/>
          </p:cNvSpPr>
          <p:nvPr>
            <p:ph sz="quarter" idx="1"/>
          </p:nvPr>
        </p:nvSpPr>
        <p:spPr>
          <a:xfrm>
            <a:off x="1781176" y="188913"/>
            <a:ext cx="8677275" cy="996950"/>
          </a:xfrm>
        </p:spPr>
        <p:txBody>
          <a:bodyPr/>
          <a:lstStyle/>
          <a:p>
            <a:pPr marL="0" indent="0">
              <a:buNone/>
            </a:pPr>
            <a:r>
              <a:rPr lang="en-CA" altLang="en-US"/>
              <a:t>Ex: Which of the following are correct consequences of </a:t>
            </a:r>
            <a:br>
              <a:rPr lang="en-CA" altLang="en-US"/>
            </a:br>
            <a:r>
              <a:rPr lang="en-CA" altLang="en-US"/>
              <a:t>Type I and Type II errors from the previous  example? </a:t>
            </a:r>
          </a:p>
        </p:txBody>
      </p:sp>
      <p:sp>
        <p:nvSpPr>
          <p:cNvPr id="40963" name="Content Placeholder 2">
            <a:extLst>
              <a:ext uri="{FF2B5EF4-FFF2-40B4-BE49-F238E27FC236}">
                <a16:creationId xmlns:a16="http://schemas.microsoft.com/office/drawing/2014/main" id="{C4F3B313-74EF-4545-8AAC-AC29CCDA5444}"/>
              </a:ext>
            </a:extLst>
          </p:cNvPr>
          <p:cNvSpPr txBox="1">
            <a:spLocks/>
          </p:cNvSpPr>
          <p:nvPr/>
        </p:nvSpPr>
        <p:spPr bwMode="auto">
          <a:xfrm>
            <a:off x="1670051" y="1031876"/>
            <a:ext cx="8442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a:t>a) A consequence of a type I error is that the thread times are the same but we think it is different </a:t>
            </a:r>
          </a:p>
        </p:txBody>
      </p:sp>
      <p:sp>
        <p:nvSpPr>
          <p:cNvPr id="40964" name="Content Placeholder 2">
            <a:extLst>
              <a:ext uri="{FF2B5EF4-FFF2-40B4-BE49-F238E27FC236}">
                <a16:creationId xmlns:a16="http://schemas.microsoft.com/office/drawing/2014/main" id="{25458560-2062-4B37-BE85-D7BF55AF71FC}"/>
              </a:ext>
            </a:extLst>
          </p:cNvPr>
          <p:cNvSpPr txBox="1">
            <a:spLocks/>
          </p:cNvSpPr>
          <p:nvPr/>
        </p:nvSpPr>
        <p:spPr bwMode="auto">
          <a:xfrm>
            <a:off x="1687514" y="1760538"/>
            <a:ext cx="84423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a:t>b) A consequence of a type I error is that we think the right side thread times are faster when it isn’t.  So students would spend less time improving their right side thread times.</a:t>
            </a:r>
          </a:p>
        </p:txBody>
      </p:sp>
      <p:sp>
        <p:nvSpPr>
          <p:cNvPr id="40965" name="Content Placeholder 2">
            <a:extLst>
              <a:ext uri="{FF2B5EF4-FFF2-40B4-BE49-F238E27FC236}">
                <a16:creationId xmlns:a16="http://schemas.microsoft.com/office/drawing/2014/main" id="{C320A897-17AA-4403-8C89-105308531CD7}"/>
              </a:ext>
            </a:extLst>
          </p:cNvPr>
          <p:cNvSpPr txBox="1">
            <a:spLocks/>
          </p:cNvSpPr>
          <p:nvPr/>
        </p:nvSpPr>
        <p:spPr bwMode="auto">
          <a:xfrm>
            <a:off x="1690689" y="2847975"/>
            <a:ext cx="84423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a:t>c) A consequence of a type I error is that we think the right side thread times are faster when it isn’t.  So instrument designers would design two different instruments when it isn’t needed.</a:t>
            </a:r>
          </a:p>
        </p:txBody>
      </p:sp>
      <p:sp>
        <p:nvSpPr>
          <p:cNvPr id="40966" name="Content Placeholder 2">
            <a:extLst>
              <a:ext uri="{FF2B5EF4-FFF2-40B4-BE49-F238E27FC236}">
                <a16:creationId xmlns:a16="http://schemas.microsoft.com/office/drawing/2014/main" id="{36CDE8B2-E27F-4539-AA80-51702D827B99}"/>
              </a:ext>
            </a:extLst>
          </p:cNvPr>
          <p:cNvSpPr txBox="1">
            <a:spLocks/>
          </p:cNvSpPr>
          <p:nvPr/>
        </p:nvSpPr>
        <p:spPr bwMode="auto">
          <a:xfrm>
            <a:off x="1714501" y="3933825"/>
            <a:ext cx="84423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a:t>d) A consequence of a type II error is that we think the thread times are the same but it isn’t.  So, students will fail to practice more and improve their thread times.</a:t>
            </a:r>
          </a:p>
        </p:txBody>
      </p:sp>
      <p:sp>
        <p:nvSpPr>
          <p:cNvPr id="40967" name="Content Placeholder 2">
            <a:extLst>
              <a:ext uri="{FF2B5EF4-FFF2-40B4-BE49-F238E27FC236}">
                <a16:creationId xmlns:a16="http://schemas.microsoft.com/office/drawing/2014/main" id="{B641B8F8-1038-4E3B-A8FA-4D680928D6F6}"/>
              </a:ext>
            </a:extLst>
          </p:cNvPr>
          <p:cNvSpPr txBox="1">
            <a:spLocks/>
          </p:cNvSpPr>
          <p:nvPr/>
        </p:nvSpPr>
        <p:spPr bwMode="auto">
          <a:xfrm>
            <a:off x="1717676" y="5008563"/>
            <a:ext cx="844232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a:t>e) A consequence of a type II error is that we think the thread times are the same but are different.  So designers may not design separate instruments for left and right handed ppl. when it is needed.</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E9E1-A0AB-3188-C3F7-817F7BB76C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4DD368-9ED5-2D1F-5FFE-439BAD28584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3399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6A4D68-AACE-8B1E-03A8-7271FA5A43DD}"/>
              </a:ext>
            </a:extLst>
          </p:cNvPr>
          <p:cNvSpPr>
            <a:spLocks noGrp="1"/>
          </p:cNvSpPr>
          <p:nvPr>
            <p:ph idx="1"/>
          </p:nvPr>
        </p:nvSpPr>
        <p:spPr>
          <a:xfrm>
            <a:off x="488343" y="513660"/>
            <a:ext cx="10515600" cy="4351338"/>
          </a:xfrm>
        </p:spPr>
        <p:txBody>
          <a:bodyPr/>
          <a:lstStyle/>
          <a:p>
            <a:pPr marL="0" indent="0">
              <a:buNone/>
            </a:pPr>
            <a:r>
              <a:rPr lang="en-US" dirty="0"/>
              <a:t>Q: Which of will increase the probability of the POWER of a test</a:t>
            </a:r>
            <a:r>
              <a:rPr lang="en-US"/>
              <a:t>? </a:t>
            </a:r>
            <a:br>
              <a:rPr lang="en-US"/>
            </a:br>
            <a:endParaRPr lang="en-US" dirty="0"/>
          </a:p>
          <a:p>
            <a:pPr marL="514350" indent="-514350">
              <a:buAutoNum type="alphaLcParenR"/>
            </a:pPr>
            <a:r>
              <a:rPr lang="en-US" dirty="0"/>
              <a:t>Increasing significance level</a:t>
            </a:r>
          </a:p>
          <a:p>
            <a:pPr marL="514350" indent="-514350">
              <a:buAutoNum type="alphaLcParenR"/>
            </a:pPr>
            <a:r>
              <a:rPr lang="en-US" dirty="0"/>
              <a:t>Decreasing significance level</a:t>
            </a:r>
          </a:p>
          <a:p>
            <a:pPr marL="514350" indent="-514350">
              <a:buAutoNum type="alphaLcParenR"/>
            </a:pPr>
            <a:r>
              <a:rPr lang="en-US" dirty="0"/>
              <a:t>Increasing sample size</a:t>
            </a:r>
          </a:p>
          <a:p>
            <a:pPr marL="514350" indent="-514350">
              <a:buAutoNum type="alphaLcParenR"/>
            </a:pPr>
            <a:r>
              <a:rPr lang="en-US" dirty="0"/>
              <a:t>Decreasing sample size</a:t>
            </a:r>
          </a:p>
          <a:p>
            <a:pPr marL="0" indent="0">
              <a:buNone/>
            </a:pPr>
            <a:endParaRPr lang="en-US" dirty="0"/>
          </a:p>
        </p:txBody>
      </p:sp>
    </p:spTree>
    <p:extLst>
      <p:ext uri="{BB962C8B-B14F-4D97-AF65-F5344CB8AC3E}">
        <p14:creationId xmlns:p14="http://schemas.microsoft.com/office/powerpoint/2010/main" val="1585006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07B78E-BF6C-373C-075E-2F6818D3F518}"/>
              </a:ext>
            </a:extLst>
          </p:cNvPr>
          <p:cNvSpPr>
            <a:spLocks noGrp="1"/>
          </p:cNvSpPr>
          <p:nvPr>
            <p:ph idx="1"/>
          </p:nvPr>
        </p:nvSpPr>
        <p:spPr>
          <a:xfrm>
            <a:off x="339436" y="171392"/>
            <a:ext cx="10515600" cy="495762"/>
          </a:xfrm>
        </p:spPr>
        <p:txBody>
          <a:bodyPr/>
          <a:lstStyle/>
          <a:p>
            <a:pPr marL="0" indent="0">
              <a:buNone/>
            </a:pPr>
            <a:r>
              <a:rPr lang="en-US" dirty="0"/>
              <a:t>Find the value of X-alpha</a:t>
            </a:r>
          </a:p>
        </p:txBody>
      </p:sp>
      <p:graphicFrame>
        <p:nvGraphicFramePr>
          <p:cNvPr id="4" name="Object 3">
            <a:extLst>
              <a:ext uri="{FF2B5EF4-FFF2-40B4-BE49-F238E27FC236}">
                <a16:creationId xmlns:a16="http://schemas.microsoft.com/office/drawing/2014/main" id="{FF6940C2-2562-FB8A-5D3E-9AEDC3B8C69A}"/>
              </a:ext>
            </a:extLst>
          </p:cNvPr>
          <p:cNvGraphicFramePr>
            <a:graphicFrameLocks noChangeAspect="1"/>
          </p:cNvGraphicFramePr>
          <p:nvPr>
            <p:extLst>
              <p:ext uri="{D42A27DB-BD31-4B8C-83A1-F6EECF244321}">
                <p14:modId xmlns:p14="http://schemas.microsoft.com/office/powerpoint/2010/main" val="954349756"/>
              </p:ext>
            </p:extLst>
          </p:nvPr>
        </p:nvGraphicFramePr>
        <p:xfrm>
          <a:off x="437919" y="667154"/>
          <a:ext cx="1798089" cy="1054052"/>
        </p:xfrm>
        <a:graphic>
          <a:graphicData uri="http://schemas.openxmlformats.org/presentationml/2006/ole">
            <mc:AlternateContent xmlns:mc="http://schemas.openxmlformats.org/markup-compatibility/2006">
              <mc:Choice xmlns:v="urn:schemas-microsoft-com:vml" Requires="v">
                <p:oleObj name="Equation" r:id="rId2" imgW="736560" imgH="431640" progId="Equation.DSMT4">
                  <p:embed/>
                </p:oleObj>
              </mc:Choice>
              <mc:Fallback>
                <p:oleObj name="Equation" r:id="rId2" imgW="736560" imgH="431640" progId="Equation.DSMT4">
                  <p:embed/>
                  <p:pic>
                    <p:nvPicPr>
                      <p:cNvPr id="4" name="Object 3">
                        <a:extLst>
                          <a:ext uri="{FF2B5EF4-FFF2-40B4-BE49-F238E27FC236}">
                            <a16:creationId xmlns:a16="http://schemas.microsoft.com/office/drawing/2014/main" id="{FF6940C2-2562-FB8A-5D3E-9AEDC3B8C69A}"/>
                          </a:ext>
                        </a:extLst>
                      </p:cNvPr>
                      <p:cNvPicPr/>
                      <p:nvPr/>
                    </p:nvPicPr>
                    <p:blipFill>
                      <a:blip r:embed="rId3"/>
                      <a:stretch>
                        <a:fillRect/>
                      </a:stretch>
                    </p:blipFill>
                    <p:spPr>
                      <a:xfrm>
                        <a:off x="437919" y="667154"/>
                        <a:ext cx="1798089" cy="1054052"/>
                      </a:xfrm>
                      <a:prstGeom prst="rect">
                        <a:avLst/>
                      </a:prstGeom>
                    </p:spPr>
                  </p:pic>
                </p:oleObj>
              </mc:Fallback>
            </mc:AlternateContent>
          </a:graphicData>
        </a:graphic>
      </p:graphicFrame>
      <p:sp>
        <p:nvSpPr>
          <p:cNvPr id="5" name="Content Placeholder 2">
            <a:extLst>
              <a:ext uri="{FF2B5EF4-FFF2-40B4-BE49-F238E27FC236}">
                <a16:creationId xmlns:a16="http://schemas.microsoft.com/office/drawing/2014/main" id="{AC5519D4-55DA-4518-C453-767D4C4E9577}"/>
              </a:ext>
            </a:extLst>
          </p:cNvPr>
          <p:cNvSpPr txBox="1">
            <a:spLocks/>
          </p:cNvSpPr>
          <p:nvPr/>
        </p:nvSpPr>
        <p:spPr>
          <a:xfrm>
            <a:off x="2568633" y="722801"/>
            <a:ext cx="9318568" cy="998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Significance level is 5%.  True population mean is 72 with std deviation of 5.  Sample mean is 71.5 sample size is 50.  </a:t>
            </a:r>
          </a:p>
        </p:txBody>
      </p:sp>
      <p:graphicFrame>
        <p:nvGraphicFramePr>
          <p:cNvPr id="2" name="Object 1">
            <a:extLst>
              <a:ext uri="{FF2B5EF4-FFF2-40B4-BE49-F238E27FC236}">
                <a16:creationId xmlns:a16="http://schemas.microsoft.com/office/drawing/2014/main" id="{F43EFF5B-3E4B-1FB3-C48B-AF71606D5298}"/>
              </a:ext>
            </a:extLst>
          </p:cNvPr>
          <p:cNvGraphicFramePr>
            <a:graphicFrameLocks noChangeAspect="1"/>
          </p:cNvGraphicFramePr>
          <p:nvPr>
            <p:extLst>
              <p:ext uri="{D42A27DB-BD31-4B8C-83A1-F6EECF244321}">
                <p14:modId xmlns:p14="http://schemas.microsoft.com/office/powerpoint/2010/main" val="2579307468"/>
              </p:ext>
            </p:extLst>
          </p:nvPr>
        </p:nvGraphicFramePr>
        <p:xfrm>
          <a:off x="339436" y="2140128"/>
          <a:ext cx="2460625" cy="712788"/>
        </p:xfrm>
        <a:graphic>
          <a:graphicData uri="http://schemas.openxmlformats.org/presentationml/2006/ole">
            <mc:AlternateContent xmlns:mc="http://schemas.openxmlformats.org/markup-compatibility/2006">
              <mc:Choice xmlns:v="urn:schemas-microsoft-com:vml" Requires="v">
                <p:oleObj name="Equation" r:id="rId4" imgW="876240" imgH="253800" progId="Equation.DSMT4">
                  <p:embed/>
                </p:oleObj>
              </mc:Choice>
              <mc:Fallback>
                <p:oleObj name="Equation" r:id="rId4" imgW="876240" imgH="253800" progId="Equation.DSMT4">
                  <p:embed/>
                  <p:pic>
                    <p:nvPicPr>
                      <p:cNvPr id="2" name="Object 1">
                        <a:extLst>
                          <a:ext uri="{FF2B5EF4-FFF2-40B4-BE49-F238E27FC236}">
                            <a16:creationId xmlns:a16="http://schemas.microsoft.com/office/drawing/2014/main" id="{F43EFF5B-3E4B-1FB3-C48B-AF71606D5298}"/>
                          </a:ext>
                        </a:extLst>
                      </p:cNvPr>
                      <p:cNvPicPr/>
                      <p:nvPr/>
                    </p:nvPicPr>
                    <p:blipFill>
                      <a:blip r:embed="rId5"/>
                      <a:stretch>
                        <a:fillRect/>
                      </a:stretch>
                    </p:blipFill>
                    <p:spPr>
                      <a:xfrm>
                        <a:off x="339436" y="2140128"/>
                        <a:ext cx="2460625" cy="7127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CDC971E-68A0-38B2-CDB5-ECEFF48FE0CA}"/>
              </a:ext>
            </a:extLst>
          </p:cNvPr>
          <p:cNvGraphicFramePr>
            <a:graphicFrameLocks noChangeAspect="1"/>
          </p:cNvGraphicFramePr>
          <p:nvPr>
            <p:extLst>
              <p:ext uri="{D42A27DB-BD31-4B8C-83A1-F6EECF244321}">
                <p14:modId xmlns:p14="http://schemas.microsoft.com/office/powerpoint/2010/main" val="4019790766"/>
              </p:ext>
            </p:extLst>
          </p:nvPr>
        </p:nvGraphicFramePr>
        <p:xfrm>
          <a:off x="3567969" y="2140128"/>
          <a:ext cx="2425700" cy="712787"/>
        </p:xfrm>
        <a:graphic>
          <a:graphicData uri="http://schemas.openxmlformats.org/presentationml/2006/ole">
            <mc:AlternateContent xmlns:mc="http://schemas.openxmlformats.org/markup-compatibility/2006">
              <mc:Choice xmlns:v="urn:schemas-microsoft-com:vml" Requires="v">
                <p:oleObj name="Equation" r:id="rId6" imgW="863280" imgH="253800" progId="Equation.DSMT4">
                  <p:embed/>
                </p:oleObj>
              </mc:Choice>
              <mc:Fallback>
                <p:oleObj name="Equation" r:id="rId6" imgW="863280" imgH="253800" progId="Equation.DSMT4">
                  <p:embed/>
                  <p:pic>
                    <p:nvPicPr>
                      <p:cNvPr id="6" name="Object 5">
                        <a:extLst>
                          <a:ext uri="{FF2B5EF4-FFF2-40B4-BE49-F238E27FC236}">
                            <a16:creationId xmlns:a16="http://schemas.microsoft.com/office/drawing/2014/main" id="{8CDC971E-68A0-38B2-CDB5-ECEFF48FE0CA}"/>
                          </a:ext>
                        </a:extLst>
                      </p:cNvPr>
                      <p:cNvPicPr/>
                      <p:nvPr/>
                    </p:nvPicPr>
                    <p:blipFill>
                      <a:blip r:embed="rId7"/>
                      <a:stretch>
                        <a:fillRect/>
                      </a:stretch>
                    </p:blipFill>
                    <p:spPr>
                      <a:xfrm>
                        <a:off x="3567969" y="2140128"/>
                        <a:ext cx="2425700" cy="7127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73EB78A-58AE-4E76-B66D-C30BFF621754}"/>
              </a:ext>
            </a:extLst>
          </p:cNvPr>
          <p:cNvGraphicFramePr>
            <a:graphicFrameLocks noChangeAspect="1"/>
          </p:cNvGraphicFramePr>
          <p:nvPr>
            <p:extLst>
              <p:ext uri="{D42A27DB-BD31-4B8C-83A1-F6EECF244321}">
                <p14:modId xmlns:p14="http://schemas.microsoft.com/office/powerpoint/2010/main" val="3527803481"/>
              </p:ext>
            </p:extLst>
          </p:nvPr>
        </p:nvGraphicFramePr>
        <p:xfrm>
          <a:off x="6862942" y="2140128"/>
          <a:ext cx="2851150" cy="712788"/>
        </p:xfrm>
        <a:graphic>
          <a:graphicData uri="http://schemas.openxmlformats.org/presentationml/2006/ole">
            <mc:AlternateContent xmlns:mc="http://schemas.openxmlformats.org/markup-compatibility/2006">
              <mc:Choice xmlns:v="urn:schemas-microsoft-com:vml" Requires="v">
                <p:oleObj name="Equation" r:id="rId8" imgW="1015920" imgH="253800" progId="Equation.DSMT4">
                  <p:embed/>
                </p:oleObj>
              </mc:Choice>
              <mc:Fallback>
                <p:oleObj name="Equation" r:id="rId8" imgW="1015920" imgH="253800" progId="Equation.DSMT4">
                  <p:embed/>
                  <p:pic>
                    <p:nvPicPr>
                      <p:cNvPr id="7" name="Object 6">
                        <a:extLst>
                          <a:ext uri="{FF2B5EF4-FFF2-40B4-BE49-F238E27FC236}">
                            <a16:creationId xmlns:a16="http://schemas.microsoft.com/office/drawing/2014/main" id="{973EB78A-58AE-4E76-B66D-C30BFF621754}"/>
                          </a:ext>
                        </a:extLst>
                      </p:cNvPr>
                      <p:cNvPicPr/>
                      <p:nvPr/>
                    </p:nvPicPr>
                    <p:blipFill>
                      <a:blip r:embed="rId9"/>
                      <a:stretch>
                        <a:fillRect/>
                      </a:stretch>
                    </p:blipFill>
                    <p:spPr>
                      <a:xfrm>
                        <a:off x="6862942" y="2140128"/>
                        <a:ext cx="2851150" cy="71278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033A16A-AD7D-3199-899F-3D35B83E6012}"/>
              </a:ext>
            </a:extLst>
          </p:cNvPr>
          <p:cNvGraphicFramePr>
            <a:graphicFrameLocks noChangeAspect="1"/>
          </p:cNvGraphicFramePr>
          <p:nvPr>
            <p:extLst>
              <p:ext uri="{D42A27DB-BD31-4B8C-83A1-F6EECF244321}">
                <p14:modId xmlns:p14="http://schemas.microsoft.com/office/powerpoint/2010/main" val="3105471070"/>
              </p:ext>
            </p:extLst>
          </p:nvPr>
        </p:nvGraphicFramePr>
        <p:xfrm>
          <a:off x="299272" y="3194180"/>
          <a:ext cx="2495550" cy="712787"/>
        </p:xfrm>
        <a:graphic>
          <a:graphicData uri="http://schemas.openxmlformats.org/presentationml/2006/ole">
            <mc:AlternateContent xmlns:mc="http://schemas.openxmlformats.org/markup-compatibility/2006">
              <mc:Choice xmlns:v="urn:schemas-microsoft-com:vml" Requires="v">
                <p:oleObj name="Equation" r:id="rId10" imgW="888840" imgH="253800" progId="Equation.DSMT4">
                  <p:embed/>
                </p:oleObj>
              </mc:Choice>
              <mc:Fallback>
                <p:oleObj name="Equation" r:id="rId10" imgW="888840" imgH="253800" progId="Equation.DSMT4">
                  <p:embed/>
                  <p:pic>
                    <p:nvPicPr>
                      <p:cNvPr id="8" name="Object 7">
                        <a:extLst>
                          <a:ext uri="{FF2B5EF4-FFF2-40B4-BE49-F238E27FC236}">
                            <a16:creationId xmlns:a16="http://schemas.microsoft.com/office/drawing/2014/main" id="{2033A16A-AD7D-3199-899F-3D35B83E6012}"/>
                          </a:ext>
                        </a:extLst>
                      </p:cNvPr>
                      <p:cNvPicPr/>
                      <p:nvPr/>
                    </p:nvPicPr>
                    <p:blipFill>
                      <a:blip r:embed="rId11"/>
                      <a:stretch>
                        <a:fillRect/>
                      </a:stretch>
                    </p:blipFill>
                    <p:spPr>
                      <a:xfrm>
                        <a:off x="299272" y="3194180"/>
                        <a:ext cx="2495550" cy="71278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B78EDC6-D957-F4A7-6415-A7F7B3EFF65F}"/>
              </a:ext>
            </a:extLst>
          </p:cNvPr>
          <p:cNvGraphicFramePr>
            <a:graphicFrameLocks noChangeAspect="1"/>
          </p:cNvGraphicFramePr>
          <p:nvPr>
            <p:extLst>
              <p:ext uri="{D42A27DB-BD31-4B8C-83A1-F6EECF244321}">
                <p14:modId xmlns:p14="http://schemas.microsoft.com/office/powerpoint/2010/main" val="4175606344"/>
              </p:ext>
            </p:extLst>
          </p:nvPr>
        </p:nvGraphicFramePr>
        <p:xfrm>
          <a:off x="3460812" y="3194179"/>
          <a:ext cx="2640013" cy="712787"/>
        </p:xfrm>
        <a:graphic>
          <a:graphicData uri="http://schemas.openxmlformats.org/presentationml/2006/ole">
            <mc:AlternateContent xmlns:mc="http://schemas.openxmlformats.org/markup-compatibility/2006">
              <mc:Choice xmlns:v="urn:schemas-microsoft-com:vml" Requires="v">
                <p:oleObj name="Equation" r:id="rId12" imgW="939600" imgH="253800" progId="Equation.DSMT4">
                  <p:embed/>
                </p:oleObj>
              </mc:Choice>
              <mc:Fallback>
                <p:oleObj name="Equation" r:id="rId12" imgW="939600" imgH="253800" progId="Equation.DSMT4">
                  <p:embed/>
                  <p:pic>
                    <p:nvPicPr>
                      <p:cNvPr id="9" name="Object 8">
                        <a:extLst>
                          <a:ext uri="{FF2B5EF4-FFF2-40B4-BE49-F238E27FC236}">
                            <a16:creationId xmlns:a16="http://schemas.microsoft.com/office/drawing/2014/main" id="{2B78EDC6-D957-F4A7-6415-A7F7B3EFF65F}"/>
                          </a:ext>
                        </a:extLst>
                      </p:cNvPr>
                      <p:cNvPicPr/>
                      <p:nvPr/>
                    </p:nvPicPr>
                    <p:blipFill>
                      <a:blip r:embed="rId13"/>
                      <a:stretch>
                        <a:fillRect/>
                      </a:stretch>
                    </p:blipFill>
                    <p:spPr>
                      <a:xfrm>
                        <a:off x="3460812" y="3194179"/>
                        <a:ext cx="2640013" cy="712787"/>
                      </a:xfrm>
                      <a:prstGeom prst="rect">
                        <a:avLst/>
                      </a:prstGeom>
                    </p:spPr>
                  </p:pic>
                </p:oleObj>
              </mc:Fallback>
            </mc:AlternateContent>
          </a:graphicData>
        </a:graphic>
      </p:graphicFrame>
    </p:spTree>
    <p:extLst>
      <p:ext uri="{BB962C8B-B14F-4D97-AF65-F5344CB8AC3E}">
        <p14:creationId xmlns:p14="http://schemas.microsoft.com/office/powerpoint/2010/main" val="20381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07B78E-BF6C-373C-075E-2F6818D3F518}"/>
              </a:ext>
            </a:extLst>
          </p:cNvPr>
          <p:cNvSpPr>
            <a:spLocks noGrp="1"/>
          </p:cNvSpPr>
          <p:nvPr>
            <p:ph idx="1"/>
          </p:nvPr>
        </p:nvSpPr>
        <p:spPr>
          <a:xfrm>
            <a:off x="339436" y="171392"/>
            <a:ext cx="10515600" cy="495762"/>
          </a:xfrm>
        </p:spPr>
        <p:txBody>
          <a:bodyPr/>
          <a:lstStyle/>
          <a:p>
            <a:pPr marL="0" indent="0">
              <a:buNone/>
            </a:pPr>
            <a:r>
              <a:rPr lang="en-US" dirty="0"/>
              <a:t>Find the value of Beta:</a:t>
            </a:r>
          </a:p>
        </p:txBody>
      </p:sp>
      <p:graphicFrame>
        <p:nvGraphicFramePr>
          <p:cNvPr id="4" name="Object 3">
            <a:extLst>
              <a:ext uri="{FF2B5EF4-FFF2-40B4-BE49-F238E27FC236}">
                <a16:creationId xmlns:a16="http://schemas.microsoft.com/office/drawing/2014/main" id="{FF6940C2-2562-FB8A-5D3E-9AEDC3B8C69A}"/>
              </a:ext>
            </a:extLst>
          </p:cNvPr>
          <p:cNvGraphicFramePr>
            <a:graphicFrameLocks noChangeAspect="1"/>
          </p:cNvGraphicFramePr>
          <p:nvPr/>
        </p:nvGraphicFramePr>
        <p:xfrm>
          <a:off x="437919" y="667154"/>
          <a:ext cx="1798089" cy="1054052"/>
        </p:xfrm>
        <a:graphic>
          <a:graphicData uri="http://schemas.openxmlformats.org/presentationml/2006/ole">
            <mc:AlternateContent xmlns:mc="http://schemas.openxmlformats.org/markup-compatibility/2006">
              <mc:Choice xmlns:v="urn:schemas-microsoft-com:vml" Requires="v">
                <p:oleObj name="Equation" r:id="rId2" imgW="736560" imgH="431640" progId="Equation.DSMT4">
                  <p:embed/>
                </p:oleObj>
              </mc:Choice>
              <mc:Fallback>
                <p:oleObj name="Equation" r:id="rId2" imgW="736560" imgH="431640" progId="Equation.DSMT4">
                  <p:embed/>
                  <p:pic>
                    <p:nvPicPr>
                      <p:cNvPr id="4" name="Object 3">
                        <a:extLst>
                          <a:ext uri="{FF2B5EF4-FFF2-40B4-BE49-F238E27FC236}">
                            <a16:creationId xmlns:a16="http://schemas.microsoft.com/office/drawing/2014/main" id="{FF6940C2-2562-FB8A-5D3E-9AEDC3B8C69A}"/>
                          </a:ext>
                        </a:extLst>
                      </p:cNvPr>
                      <p:cNvPicPr/>
                      <p:nvPr/>
                    </p:nvPicPr>
                    <p:blipFill>
                      <a:blip r:embed="rId3"/>
                      <a:stretch>
                        <a:fillRect/>
                      </a:stretch>
                    </p:blipFill>
                    <p:spPr>
                      <a:xfrm>
                        <a:off x="437919" y="667154"/>
                        <a:ext cx="1798089" cy="1054052"/>
                      </a:xfrm>
                      <a:prstGeom prst="rect">
                        <a:avLst/>
                      </a:prstGeom>
                    </p:spPr>
                  </p:pic>
                </p:oleObj>
              </mc:Fallback>
            </mc:AlternateContent>
          </a:graphicData>
        </a:graphic>
      </p:graphicFrame>
      <p:sp>
        <p:nvSpPr>
          <p:cNvPr id="5" name="Content Placeholder 2">
            <a:extLst>
              <a:ext uri="{FF2B5EF4-FFF2-40B4-BE49-F238E27FC236}">
                <a16:creationId xmlns:a16="http://schemas.microsoft.com/office/drawing/2014/main" id="{AC5519D4-55DA-4518-C453-767D4C4E9577}"/>
              </a:ext>
            </a:extLst>
          </p:cNvPr>
          <p:cNvSpPr txBox="1">
            <a:spLocks/>
          </p:cNvSpPr>
          <p:nvPr/>
        </p:nvSpPr>
        <p:spPr>
          <a:xfrm>
            <a:off x="2568633" y="722801"/>
            <a:ext cx="9318568" cy="998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Significance level is 5%.  True population mean is 72 with std deviation of 5.  Sample mean is 71.5 sample size is 50.  </a:t>
            </a:r>
          </a:p>
        </p:txBody>
      </p:sp>
      <p:graphicFrame>
        <p:nvGraphicFramePr>
          <p:cNvPr id="2" name="Object 1">
            <a:extLst>
              <a:ext uri="{FF2B5EF4-FFF2-40B4-BE49-F238E27FC236}">
                <a16:creationId xmlns:a16="http://schemas.microsoft.com/office/drawing/2014/main" id="{F43EFF5B-3E4B-1FB3-C48B-AF71606D5298}"/>
              </a:ext>
            </a:extLst>
          </p:cNvPr>
          <p:cNvGraphicFramePr>
            <a:graphicFrameLocks noChangeAspect="1"/>
          </p:cNvGraphicFramePr>
          <p:nvPr>
            <p:extLst>
              <p:ext uri="{D42A27DB-BD31-4B8C-83A1-F6EECF244321}">
                <p14:modId xmlns:p14="http://schemas.microsoft.com/office/powerpoint/2010/main" val="481135862"/>
              </p:ext>
            </p:extLst>
          </p:nvPr>
        </p:nvGraphicFramePr>
        <p:xfrm>
          <a:off x="336798" y="1901825"/>
          <a:ext cx="4814888" cy="712788"/>
        </p:xfrm>
        <a:graphic>
          <a:graphicData uri="http://schemas.openxmlformats.org/presentationml/2006/ole">
            <mc:AlternateContent xmlns:mc="http://schemas.openxmlformats.org/markup-compatibility/2006">
              <mc:Choice xmlns:v="urn:schemas-microsoft-com:vml" Requires="v">
                <p:oleObj name="Equation" r:id="rId4" imgW="1714320" imgH="253800" progId="Equation.DSMT4">
                  <p:embed/>
                </p:oleObj>
              </mc:Choice>
              <mc:Fallback>
                <p:oleObj name="Equation" r:id="rId4" imgW="1714320" imgH="253800" progId="Equation.DSMT4">
                  <p:embed/>
                  <p:pic>
                    <p:nvPicPr>
                      <p:cNvPr id="2" name="Object 1">
                        <a:extLst>
                          <a:ext uri="{FF2B5EF4-FFF2-40B4-BE49-F238E27FC236}">
                            <a16:creationId xmlns:a16="http://schemas.microsoft.com/office/drawing/2014/main" id="{F43EFF5B-3E4B-1FB3-C48B-AF71606D5298}"/>
                          </a:ext>
                        </a:extLst>
                      </p:cNvPr>
                      <p:cNvPicPr/>
                      <p:nvPr/>
                    </p:nvPicPr>
                    <p:blipFill>
                      <a:blip r:embed="rId5"/>
                      <a:stretch>
                        <a:fillRect/>
                      </a:stretch>
                    </p:blipFill>
                    <p:spPr>
                      <a:xfrm>
                        <a:off x="336798" y="1901825"/>
                        <a:ext cx="4814888" cy="71278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A0A6D71-94BF-6F90-E041-8DD6394D2648}"/>
              </a:ext>
            </a:extLst>
          </p:cNvPr>
          <p:cNvGraphicFramePr>
            <a:graphicFrameLocks noChangeAspect="1"/>
          </p:cNvGraphicFramePr>
          <p:nvPr>
            <p:extLst>
              <p:ext uri="{D42A27DB-BD31-4B8C-83A1-F6EECF244321}">
                <p14:modId xmlns:p14="http://schemas.microsoft.com/office/powerpoint/2010/main" val="894636336"/>
              </p:ext>
            </p:extLst>
          </p:nvPr>
        </p:nvGraphicFramePr>
        <p:xfrm>
          <a:off x="6096000" y="1830388"/>
          <a:ext cx="5349875" cy="855662"/>
        </p:xfrm>
        <a:graphic>
          <a:graphicData uri="http://schemas.openxmlformats.org/presentationml/2006/ole">
            <mc:AlternateContent xmlns:mc="http://schemas.openxmlformats.org/markup-compatibility/2006">
              <mc:Choice xmlns:v="urn:schemas-microsoft-com:vml" Requires="v">
                <p:oleObj name="Equation" r:id="rId6" imgW="1904760" imgH="304560" progId="Equation.DSMT4">
                  <p:embed/>
                </p:oleObj>
              </mc:Choice>
              <mc:Fallback>
                <p:oleObj name="Equation" r:id="rId6" imgW="1904760" imgH="304560" progId="Equation.DSMT4">
                  <p:embed/>
                  <p:pic>
                    <p:nvPicPr>
                      <p:cNvPr id="10" name="Object 9">
                        <a:extLst>
                          <a:ext uri="{FF2B5EF4-FFF2-40B4-BE49-F238E27FC236}">
                            <a16:creationId xmlns:a16="http://schemas.microsoft.com/office/drawing/2014/main" id="{AA0A6D71-94BF-6F90-E041-8DD6394D2648}"/>
                          </a:ext>
                        </a:extLst>
                      </p:cNvPr>
                      <p:cNvPicPr/>
                      <p:nvPr/>
                    </p:nvPicPr>
                    <p:blipFill>
                      <a:blip r:embed="rId7"/>
                      <a:stretch>
                        <a:fillRect/>
                      </a:stretch>
                    </p:blipFill>
                    <p:spPr>
                      <a:xfrm>
                        <a:off x="6096000" y="1830388"/>
                        <a:ext cx="5349875" cy="85566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A602B4D1-CF03-2DBF-6AD5-A861A9FAB026}"/>
              </a:ext>
            </a:extLst>
          </p:cNvPr>
          <p:cNvGraphicFramePr>
            <a:graphicFrameLocks noChangeAspect="1"/>
          </p:cNvGraphicFramePr>
          <p:nvPr>
            <p:extLst>
              <p:ext uri="{D42A27DB-BD31-4B8C-83A1-F6EECF244321}">
                <p14:modId xmlns:p14="http://schemas.microsoft.com/office/powerpoint/2010/main" val="3458059568"/>
              </p:ext>
            </p:extLst>
          </p:nvPr>
        </p:nvGraphicFramePr>
        <p:xfrm>
          <a:off x="339436" y="2928465"/>
          <a:ext cx="5313363" cy="855663"/>
        </p:xfrm>
        <a:graphic>
          <a:graphicData uri="http://schemas.openxmlformats.org/presentationml/2006/ole">
            <mc:AlternateContent xmlns:mc="http://schemas.openxmlformats.org/markup-compatibility/2006">
              <mc:Choice xmlns:v="urn:schemas-microsoft-com:vml" Requires="v">
                <p:oleObj name="Equation" r:id="rId8" imgW="1892160" imgH="304560" progId="Equation.DSMT4">
                  <p:embed/>
                </p:oleObj>
              </mc:Choice>
              <mc:Fallback>
                <p:oleObj name="Equation" r:id="rId8" imgW="1892160" imgH="304560" progId="Equation.DSMT4">
                  <p:embed/>
                  <p:pic>
                    <p:nvPicPr>
                      <p:cNvPr id="11" name="Object 10">
                        <a:extLst>
                          <a:ext uri="{FF2B5EF4-FFF2-40B4-BE49-F238E27FC236}">
                            <a16:creationId xmlns:a16="http://schemas.microsoft.com/office/drawing/2014/main" id="{A602B4D1-CF03-2DBF-6AD5-A861A9FAB026}"/>
                          </a:ext>
                        </a:extLst>
                      </p:cNvPr>
                      <p:cNvPicPr/>
                      <p:nvPr/>
                    </p:nvPicPr>
                    <p:blipFill>
                      <a:blip r:embed="rId9"/>
                      <a:stretch>
                        <a:fillRect/>
                      </a:stretch>
                    </p:blipFill>
                    <p:spPr>
                      <a:xfrm>
                        <a:off x="339436" y="2928465"/>
                        <a:ext cx="5313363" cy="85566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F3F264A-97CE-2854-632F-0397F7691744}"/>
              </a:ext>
            </a:extLst>
          </p:cNvPr>
          <p:cNvGraphicFramePr>
            <a:graphicFrameLocks noChangeAspect="1"/>
          </p:cNvGraphicFramePr>
          <p:nvPr>
            <p:extLst>
              <p:ext uri="{D42A27DB-BD31-4B8C-83A1-F6EECF244321}">
                <p14:modId xmlns:p14="http://schemas.microsoft.com/office/powerpoint/2010/main" val="276604814"/>
              </p:ext>
            </p:extLst>
          </p:nvPr>
        </p:nvGraphicFramePr>
        <p:xfrm>
          <a:off x="5997713" y="2852806"/>
          <a:ext cx="5705475" cy="855663"/>
        </p:xfrm>
        <a:graphic>
          <a:graphicData uri="http://schemas.openxmlformats.org/presentationml/2006/ole">
            <mc:AlternateContent xmlns:mc="http://schemas.openxmlformats.org/markup-compatibility/2006">
              <mc:Choice xmlns:v="urn:schemas-microsoft-com:vml" Requires="v">
                <p:oleObj name="Equation" r:id="rId10" imgW="2031840" imgH="304560" progId="Equation.DSMT4">
                  <p:embed/>
                </p:oleObj>
              </mc:Choice>
              <mc:Fallback>
                <p:oleObj name="Equation" r:id="rId10" imgW="2031840" imgH="304560" progId="Equation.DSMT4">
                  <p:embed/>
                  <p:pic>
                    <p:nvPicPr>
                      <p:cNvPr id="12" name="Object 11">
                        <a:extLst>
                          <a:ext uri="{FF2B5EF4-FFF2-40B4-BE49-F238E27FC236}">
                            <a16:creationId xmlns:a16="http://schemas.microsoft.com/office/drawing/2014/main" id="{2F3F264A-97CE-2854-632F-0397F7691744}"/>
                          </a:ext>
                        </a:extLst>
                      </p:cNvPr>
                      <p:cNvPicPr/>
                      <p:nvPr/>
                    </p:nvPicPr>
                    <p:blipFill>
                      <a:blip r:embed="rId11"/>
                      <a:stretch>
                        <a:fillRect/>
                      </a:stretch>
                    </p:blipFill>
                    <p:spPr>
                      <a:xfrm>
                        <a:off x="5997713" y="2852806"/>
                        <a:ext cx="5705475" cy="85566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23B36243-04B3-7281-2DB2-8FB90BAB5056}"/>
              </a:ext>
            </a:extLst>
          </p:cNvPr>
          <p:cNvGraphicFramePr>
            <a:graphicFrameLocks noChangeAspect="1"/>
          </p:cNvGraphicFramePr>
          <p:nvPr>
            <p:extLst>
              <p:ext uri="{D42A27DB-BD31-4B8C-83A1-F6EECF244321}">
                <p14:modId xmlns:p14="http://schemas.microsoft.com/office/powerpoint/2010/main" val="1377535398"/>
              </p:ext>
            </p:extLst>
          </p:nvPr>
        </p:nvGraphicFramePr>
        <p:xfrm>
          <a:off x="327039" y="4056076"/>
          <a:ext cx="5741987" cy="855663"/>
        </p:xfrm>
        <a:graphic>
          <a:graphicData uri="http://schemas.openxmlformats.org/presentationml/2006/ole">
            <mc:AlternateContent xmlns:mc="http://schemas.openxmlformats.org/markup-compatibility/2006">
              <mc:Choice xmlns:v="urn:schemas-microsoft-com:vml" Requires="v">
                <p:oleObj name="Equation" r:id="rId12" imgW="2044440" imgH="304560" progId="Equation.DSMT4">
                  <p:embed/>
                </p:oleObj>
              </mc:Choice>
              <mc:Fallback>
                <p:oleObj name="Equation" r:id="rId12" imgW="2044440" imgH="304560" progId="Equation.DSMT4">
                  <p:embed/>
                  <p:pic>
                    <p:nvPicPr>
                      <p:cNvPr id="13" name="Object 12">
                        <a:extLst>
                          <a:ext uri="{FF2B5EF4-FFF2-40B4-BE49-F238E27FC236}">
                            <a16:creationId xmlns:a16="http://schemas.microsoft.com/office/drawing/2014/main" id="{23B36243-04B3-7281-2DB2-8FB90BAB5056}"/>
                          </a:ext>
                        </a:extLst>
                      </p:cNvPr>
                      <p:cNvPicPr/>
                      <p:nvPr/>
                    </p:nvPicPr>
                    <p:blipFill>
                      <a:blip r:embed="rId13"/>
                      <a:stretch>
                        <a:fillRect/>
                      </a:stretch>
                    </p:blipFill>
                    <p:spPr>
                      <a:xfrm>
                        <a:off x="327039" y="4056076"/>
                        <a:ext cx="5741987" cy="855663"/>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F091F5C5-E64D-00ED-0865-4110DCC46578}"/>
              </a:ext>
            </a:extLst>
          </p:cNvPr>
          <p:cNvGraphicFramePr>
            <a:graphicFrameLocks noChangeAspect="1"/>
          </p:cNvGraphicFramePr>
          <p:nvPr>
            <p:extLst>
              <p:ext uri="{D42A27DB-BD31-4B8C-83A1-F6EECF244321}">
                <p14:modId xmlns:p14="http://schemas.microsoft.com/office/powerpoint/2010/main" val="333377381"/>
              </p:ext>
            </p:extLst>
          </p:nvPr>
        </p:nvGraphicFramePr>
        <p:xfrm>
          <a:off x="288345" y="5226050"/>
          <a:ext cx="5456238" cy="855663"/>
        </p:xfrm>
        <a:graphic>
          <a:graphicData uri="http://schemas.openxmlformats.org/presentationml/2006/ole">
            <mc:AlternateContent xmlns:mc="http://schemas.openxmlformats.org/markup-compatibility/2006">
              <mc:Choice xmlns:v="urn:schemas-microsoft-com:vml" Requires="v">
                <p:oleObj name="Equation" r:id="rId14" imgW="1942920" imgH="304560" progId="Equation.DSMT4">
                  <p:embed/>
                </p:oleObj>
              </mc:Choice>
              <mc:Fallback>
                <p:oleObj name="Equation" r:id="rId14" imgW="1942920" imgH="304560" progId="Equation.DSMT4">
                  <p:embed/>
                  <p:pic>
                    <p:nvPicPr>
                      <p:cNvPr id="14" name="Object 13">
                        <a:extLst>
                          <a:ext uri="{FF2B5EF4-FFF2-40B4-BE49-F238E27FC236}">
                            <a16:creationId xmlns:a16="http://schemas.microsoft.com/office/drawing/2014/main" id="{F091F5C5-E64D-00ED-0865-4110DCC46578}"/>
                          </a:ext>
                        </a:extLst>
                      </p:cNvPr>
                      <p:cNvPicPr/>
                      <p:nvPr/>
                    </p:nvPicPr>
                    <p:blipFill>
                      <a:blip r:embed="rId15"/>
                      <a:stretch>
                        <a:fillRect/>
                      </a:stretch>
                    </p:blipFill>
                    <p:spPr>
                      <a:xfrm>
                        <a:off x="288345" y="5226050"/>
                        <a:ext cx="5456238" cy="855663"/>
                      </a:xfrm>
                      <a:prstGeom prst="rect">
                        <a:avLst/>
                      </a:prstGeom>
                    </p:spPr>
                  </p:pic>
                </p:oleObj>
              </mc:Fallback>
            </mc:AlternateContent>
          </a:graphicData>
        </a:graphic>
      </p:graphicFrame>
    </p:spTree>
    <p:extLst>
      <p:ext uri="{BB962C8B-B14F-4D97-AF65-F5344CB8AC3E}">
        <p14:creationId xmlns:p14="http://schemas.microsoft.com/office/powerpoint/2010/main" val="4122271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4AD94D-F472-42DB-8495-56AEA8F712EE}"/>
              </a:ext>
            </a:extLst>
          </p:cNvPr>
          <p:cNvSpPr>
            <a:spLocks noGrp="1"/>
          </p:cNvSpPr>
          <p:nvPr>
            <p:ph idx="1"/>
          </p:nvPr>
        </p:nvSpPr>
        <p:spPr>
          <a:xfrm>
            <a:off x="450056" y="414338"/>
            <a:ext cx="10903744" cy="5762625"/>
          </a:xfrm>
        </p:spPr>
        <p:txBody>
          <a:bodyPr>
            <a:normAutofit/>
          </a:bodyPr>
          <a:lstStyle/>
          <a:p>
            <a:pPr marL="0" indent="0">
              <a:buNone/>
            </a:pPr>
            <a:r>
              <a:rPr lang="en-CA" dirty="0"/>
              <a:t>The weight of a low dosage aspirin tablet is 81 mg according to the bottle label.  An FDA inspector weights an SRS of eight tablets and obtains the following weights: 80, 81, 83, 81, 78, 78, 81, and 80mg.  They run a hypothesis test of the manufacturer’s claim.  Which of the following gives the P-value of this test? </a:t>
            </a:r>
          </a:p>
          <a:p>
            <a:pPr marL="0" indent="0">
              <a:buNone/>
            </a:pPr>
            <a:r>
              <a:rPr lang="en-CA" dirty="0"/>
              <a:t>a) P(t &lt; -1.271) with df=7</a:t>
            </a:r>
          </a:p>
          <a:p>
            <a:pPr marL="0" indent="0">
              <a:buNone/>
            </a:pPr>
            <a:r>
              <a:rPr lang="en-CA" dirty="0"/>
              <a:t>b) 2 x P(t &lt; -1.271) with df=7</a:t>
            </a:r>
          </a:p>
          <a:p>
            <a:pPr marL="0" indent="0">
              <a:buNone/>
            </a:pPr>
            <a:r>
              <a:rPr lang="en-CA" dirty="0"/>
              <a:t>c) P(t &gt; -1.271) with df=7</a:t>
            </a:r>
          </a:p>
          <a:p>
            <a:pPr marL="0" indent="0">
              <a:buNone/>
            </a:pPr>
            <a:r>
              <a:rPr lang="en-CA" dirty="0"/>
              <a:t>d) 2 x P(t &gt; -1.271) with df=7</a:t>
            </a:r>
          </a:p>
          <a:p>
            <a:pPr marL="0" indent="0">
              <a:buNone/>
            </a:pPr>
            <a:r>
              <a:rPr lang="en-CA" dirty="0"/>
              <a:t>e) 0.5 x P(t &lt; -1.271) with df=7</a:t>
            </a:r>
          </a:p>
        </p:txBody>
      </p:sp>
    </p:spTree>
    <p:custDataLst>
      <p:tags r:id="rId1"/>
    </p:custDataLst>
    <p:extLst>
      <p:ext uri="{BB962C8B-B14F-4D97-AF65-F5344CB8AC3E}">
        <p14:creationId xmlns:p14="http://schemas.microsoft.com/office/powerpoint/2010/main" val="2923385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D7CF3C-0BBB-4708-85A5-C6C26415EBC3}"/>
              </a:ext>
            </a:extLst>
          </p:cNvPr>
          <p:cNvSpPr>
            <a:spLocks noGrp="1"/>
          </p:cNvSpPr>
          <p:nvPr>
            <p:ph idx="1"/>
          </p:nvPr>
        </p:nvSpPr>
        <p:spPr>
          <a:xfrm>
            <a:off x="414338" y="414338"/>
            <a:ext cx="11580018" cy="5762625"/>
          </a:xfrm>
        </p:spPr>
        <p:txBody>
          <a:bodyPr/>
          <a:lstStyle/>
          <a:p>
            <a:pPr marL="0" indent="0">
              <a:buNone/>
            </a:pPr>
            <a:r>
              <a:rPr lang="en-CA" dirty="0"/>
              <a:t>A quality inspector plans to test a sample of 40 bottles of soft drinks labeled as 20 ounces.  If she finds the mean content to be less than 19.8 ounces, she will have the bottling machinery stopped and recalibrated.  If it is known that the machine operates with a std dev. Of 0.75 ounces, what is the probability that the inspector will mistakenly stop a machine that is delivering of at least 20 ounces per bottle?</a:t>
            </a:r>
          </a:p>
          <a:p>
            <a:pPr marL="0" indent="0">
              <a:buNone/>
            </a:pPr>
            <a:r>
              <a:rPr lang="en-CA" dirty="0"/>
              <a:t>a) 0.023     b)   0.046    c) 0.050    d) 0.092     e) 0.119</a:t>
            </a:r>
          </a:p>
        </p:txBody>
      </p:sp>
    </p:spTree>
    <p:custDataLst>
      <p:tags r:id="rId1"/>
    </p:custDataLst>
    <p:extLst>
      <p:ext uri="{BB962C8B-B14F-4D97-AF65-F5344CB8AC3E}">
        <p14:creationId xmlns:p14="http://schemas.microsoft.com/office/powerpoint/2010/main" val="1217231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873E04-53AC-413F-BDC3-CF3D72AEE9C5}"/>
              </a:ext>
            </a:extLst>
          </p:cNvPr>
          <p:cNvSpPr>
            <a:spLocks noGrp="1"/>
          </p:cNvSpPr>
          <p:nvPr>
            <p:ph idx="1"/>
          </p:nvPr>
        </p:nvSpPr>
        <p:spPr>
          <a:xfrm>
            <a:off x="328613" y="385763"/>
            <a:ext cx="11508581" cy="5791200"/>
          </a:xfrm>
        </p:spPr>
        <p:txBody>
          <a:bodyPr>
            <a:normAutofit/>
          </a:bodyPr>
          <a:lstStyle/>
          <a:p>
            <a:pPr marL="0" indent="0">
              <a:buNone/>
            </a:pPr>
            <a:r>
              <a:rPr lang="en-CA" dirty="0"/>
              <a:t>Which of the following is a true statement? </a:t>
            </a:r>
          </a:p>
          <a:p>
            <a:pPr marL="514350" indent="-514350">
              <a:buAutoNum type="alphaLcParenR"/>
            </a:pPr>
            <a:r>
              <a:rPr lang="en-CA" dirty="0"/>
              <a:t>Test of significance (hypothesis test) are designed to measure the strength of evidence against the null hypothesis</a:t>
            </a:r>
          </a:p>
          <a:p>
            <a:pPr marL="514350" indent="-514350">
              <a:buAutoNum type="alphaLcParenR"/>
            </a:pPr>
            <a:r>
              <a:rPr lang="en-CA" dirty="0"/>
              <a:t>A well planned test of significance should results in a statement either that Null hypothesis is true or that it is false</a:t>
            </a:r>
          </a:p>
          <a:p>
            <a:pPr marL="514350" indent="-514350">
              <a:buAutoNum type="alphaLcParenR"/>
            </a:pPr>
            <a:r>
              <a:rPr lang="en-CA" dirty="0"/>
              <a:t>The null hypothesis is one side and expressed either using &gt; or &lt; if there is interest in deviations in only one direction</a:t>
            </a:r>
          </a:p>
          <a:p>
            <a:pPr marL="514350" indent="-514350">
              <a:buAutoNum type="alphaLcParenR"/>
            </a:pPr>
            <a:r>
              <a:rPr lang="en-CA" dirty="0"/>
              <a:t>When a true parameter value is farther from the hypothesized value, it becomes easier to reject the alternative hypothesis</a:t>
            </a:r>
          </a:p>
          <a:p>
            <a:pPr marL="514350" indent="-514350">
              <a:buAutoNum type="alphaLcParenR"/>
            </a:pPr>
            <a:r>
              <a:rPr lang="en-CA" dirty="0"/>
              <a:t>Increasing the sample size makes it more difficult to conclude than an observed significance difference between observed and hypothesized values is significant</a:t>
            </a:r>
          </a:p>
        </p:txBody>
      </p:sp>
    </p:spTree>
    <p:custDataLst>
      <p:tags r:id="rId1"/>
    </p:custDataLst>
    <p:extLst>
      <p:ext uri="{BB962C8B-B14F-4D97-AF65-F5344CB8AC3E}">
        <p14:creationId xmlns:p14="http://schemas.microsoft.com/office/powerpoint/2010/main" val="21438516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CE_TITLE" val="AP Stats Ch11 Review Hypothesis testing no answers"/>
  <p:tag name="ISPRING_ULTRA_SCORM_COURSE_ID" val="A45E39AE-EF1F-4F78-B70C-AB81F3713AE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Qj{D1961B4B-4104-4DBD-91AB-5334FB564497}&quot;,&quot;C:\\Users\\e15108\\OneDrive - SD41\\Statistics\\Online Stats Notes\\BCMathca\\AP Stat&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AP Stats Ch11 Review Hypothesis testing no answers"/>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47FE3354-4AE5-4E13-9DEF-4A69A0C4E6FD}:261"/>
</p:tagLst>
</file>

<file path=ppt/tags/tag11.xml><?xml version="1.0" encoding="utf-8"?>
<p:tagLst xmlns:a="http://schemas.openxmlformats.org/drawingml/2006/main" xmlns:r="http://schemas.openxmlformats.org/officeDocument/2006/relationships" xmlns:p="http://schemas.openxmlformats.org/presentationml/2006/main">
  <p:tag name="GENSWF_SLIDE_UID" val="{233BAEE5-EC26-4CE9-9591-EC02891FFE76}:262"/>
</p:tagLst>
</file>

<file path=ppt/tags/tag12.xml><?xml version="1.0" encoding="utf-8"?>
<p:tagLst xmlns:a="http://schemas.openxmlformats.org/drawingml/2006/main" xmlns:r="http://schemas.openxmlformats.org/officeDocument/2006/relationships" xmlns:p="http://schemas.openxmlformats.org/presentationml/2006/main">
  <p:tag name="GENSWF_SLIDE_UID" val="{5CA582D1-379B-4020-B79D-FA5FE16E1E67}:263"/>
</p:tagLst>
</file>

<file path=ppt/tags/tag13.xml><?xml version="1.0" encoding="utf-8"?>
<p:tagLst xmlns:a="http://schemas.openxmlformats.org/drawingml/2006/main" xmlns:r="http://schemas.openxmlformats.org/officeDocument/2006/relationships" xmlns:p="http://schemas.openxmlformats.org/presentationml/2006/main">
  <p:tag name="GENSWF_SLIDE_UID" val="{9D9042F3-C63A-4550-A5AF-9178302410D3}:264"/>
</p:tagLst>
</file>

<file path=ppt/tags/tag14.xml><?xml version="1.0" encoding="utf-8"?>
<p:tagLst xmlns:a="http://schemas.openxmlformats.org/drawingml/2006/main" xmlns:r="http://schemas.openxmlformats.org/officeDocument/2006/relationships" xmlns:p="http://schemas.openxmlformats.org/presentationml/2006/main">
  <p:tag name="GENSWF_SLIDE_UID" val="{8C74E2D3-EB22-44F1-BA88-078E9ACEFE1D}:265"/>
</p:tagLst>
</file>

<file path=ppt/tags/tag15.xml><?xml version="1.0" encoding="utf-8"?>
<p:tagLst xmlns:a="http://schemas.openxmlformats.org/drawingml/2006/main" xmlns:r="http://schemas.openxmlformats.org/officeDocument/2006/relationships" xmlns:p="http://schemas.openxmlformats.org/presentationml/2006/main">
  <p:tag name="GENSWF_SLIDE_UID" val="{166D8C52-1730-4427-8AD9-2248ED85095A}:266"/>
</p:tagLst>
</file>

<file path=ppt/tags/tag16.xml><?xml version="1.0" encoding="utf-8"?>
<p:tagLst xmlns:a="http://schemas.openxmlformats.org/drawingml/2006/main" xmlns:r="http://schemas.openxmlformats.org/officeDocument/2006/relationships" xmlns:p="http://schemas.openxmlformats.org/presentationml/2006/main">
  <p:tag name="GENSWF_SLIDE_UID" val="{7AB1D539-49C6-4CD8-AF51-F4A280BE2B36}:267"/>
</p:tagLst>
</file>

<file path=ppt/tags/tag17.xml><?xml version="1.0" encoding="utf-8"?>
<p:tagLst xmlns:a="http://schemas.openxmlformats.org/drawingml/2006/main" xmlns:r="http://schemas.openxmlformats.org/officeDocument/2006/relationships" xmlns:p="http://schemas.openxmlformats.org/presentationml/2006/main">
  <p:tag name="GENSWF_SLIDE_UID" val="{D813A748-83E8-4682-8E95-0C2BF7688BAE}:268"/>
</p:tagLst>
</file>

<file path=ppt/tags/tag18.xml><?xml version="1.0" encoding="utf-8"?>
<p:tagLst xmlns:a="http://schemas.openxmlformats.org/drawingml/2006/main" xmlns:r="http://schemas.openxmlformats.org/officeDocument/2006/relationships" xmlns:p="http://schemas.openxmlformats.org/presentationml/2006/main">
  <p:tag name="GENSWF_SLIDE_UID" val="{C76307D9-CAF7-41EB-9F1E-6EB5FFA505C8}:269"/>
</p:tagLst>
</file>

<file path=ppt/tags/tag19.xml><?xml version="1.0" encoding="utf-8"?>
<p:tagLst xmlns:a="http://schemas.openxmlformats.org/drawingml/2006/main" xmlns:r="http://schemas.openxmlformats.org/officeDocument/2006/relationships" xmlns:p="http://schemas.openxmlformats.org/presentationml/2006/main">
  <p:tag name="GENSWF_SLIDE_UID" val="{2E2570F6-5890-4CEE-BF17-20699FBE0FB5}:270"/>
</p:tagLst>
</file>

<file path=ppt/tags/tag2.xml><?xml version="1.0" encoding="utf-8"?>
<p:tagLst xmlns:a="http://schemas.openxmlformats.org/drawingml/2006/main" xmlns:r="http://schemas.openxmlformats.org/officeDocument/2006/relationships" xmlns:p="http://schemas.openxmlformats.org/presentationml/2006/main">
  <p:tag name="GENSWF_SLIDE_UID" val="{B718859B-A64B-4AD1-847E-24EBBDCA052D}:275"/>
</p:tagLst>
</file>

<file path=ppt/tags/tag20.xml><?xml version="1.0" encoding="utf-8"?>
<p:tagLst xmlns:a="http://schemas.openxmlformats.org/drawingml/2006/main" xmlns:r="http://schemas.openxmlformats.org/officeDocument/2006/relationships" xmlns:p="http://schemas.openxmlformats.org/presentationml/2006/main">
  <p:tag name="GENSWF_SLIDE_UID" val="{9A188A82-4E7B-448E-8505-CBB7DFC61632}:271"/>
</p:tagLst>
</file>

<file path=ppt/tags/tag21.xml><?xml version="1.0" encoding="utf-8"?>
<p:tagLst xmlns:a="http://schemas.openxmlformats.org/drawingml/2006/main" xmlns:r="http://schemas.openxmlformats.org/officeDocument/2006/relationships" xmlns:p="http://schemas.openxmlformats.org/presentationml/2006/main">
  <p:tag name="GENSWF_SLIDE_UID" val="{C211668E-8239-4083-B92A-B433BA87E1F3}:274"/>
</p:tagLst>
</file>

<file path=ppt/tags/tag22.xml><?xml version="1.0" encoding="utf-8"?>
<p:tagLst xmlns:a="http://schemas.openxmlformats.org/drawingml/2006/main" xmlns:r="http://schemas.openxmlformats.org/officeDocument/2006/relationships" xmlns:p="http://schemas.openxmlformats.org/presentationml/2006/main">
  <p:tag name="GENSWF_SLIDE_UID" val="{CF80874F-8F2A-43DD-BD33-F29DA24E556C}:273"/>
</p:tagLst>
</file>

<file path=ppt/tags/tag23.xml><?xml version="1.0" encoding="utf-8"?>
<p:tagLst xmlns:a="http://schemas.openxmlformats.org/drawingml/2006/main" xmlns:r="http://schemas.openxmlformats.org/officeDocument/2006/relationships" xmlns:p="http://schemas.openxmlformats.org/presentationml/2006/main">
  <p:tag name="GENSWF_SLIDE_UID" val="{3B76EE42-5952-444C-8E80-EB8485596605}:271"/>
</p:tagLst>
</file>

<file path=ppt/tags/tag24.xml><?xml version="1.0" encoding="utf-8"?>
<p:tagLst xmlns:a="http://schemas.openxmlformats.org/drawingml/2006/main" xmlns:r="http://schemas.openxmlformats.org/officeDocument/2006/relationships" xmlns:p="http://schemas.openxmlformats.org/presentationml/2006/main">
  <p:tag name="GENSWF_SLIDE_UID" val="{B3609C00-E20B-403A-A054-057CF60606F6}:272"/>
</p:tagLst>
</file>

<file path=ppt/tags/tag25.xml><?xml version="1.0" encoding="utf-8"?>
<p:tagLst xmlns:a="http://schemas.openxmlformats.org/drawingml/2006/main" xmlns:r="http://schemas.openxmlformats.org/officeDocument/2006/relationships" xmlns:p="http://schemas.openxmlformats.org/presentationml/2006/main">
  <p:tag name="GENSWF_SLIDE_UID" val="{D5ACA435-E241-4E48-8532-04D02E8F683D}:275"/>
</p:tagLst>
</file>

<file path=ppt/tags/tag26.xml><?xml version="1.0" encoding="utf-8"?>
<p:tagLst xmlns:a="http://schemas.openxmlformats.org/drawingml/2006/main" xmlns:r="http://schemas.openxmlformats.org/officeDocument/2006/relationships" xmlns:p="http://schemas.openxmlformats.org/presentationml/2006/main">
  <p:tag name="GENSWF_SLIDE_UID" val="{F0AF70A7-35C0-4726-9AC6-688DF64EA53A}:276"/>
</p:tagLst>
</file>

<file path=ppt/tags/tag27.xml><?xml version="1.0" encoding="utf-8"?>
<p:tagLst xmlns:a="http://schemas.openxmlformats.org/drawingml/2006/main" xmlns:r="http://schemas.openxmlformats.org/officeDocument/2006/relationships" xmlns:p="http://schemas.openxmlformats.org/presentationml/2006/main">
  <p:tag name="GENSWF_SLIDE_UID" val="{51F2BD24-65AE-4BC6-954B-60F754A41BEA}:263"/>
</p:tagLst>
</file>

<file path=ppt/tags/tag28.xml><?xml version="1.0" encoding="utf-8"?>
<p:tagLst xmlns:a="http://schemas.openxmlformats.org/drawingml/2006/main" xmlns:r="http://schemas.openxmlformats.org/officeDocument/2006/relationships" xmlns:p="http://schemas.openxmlformats.org/presentationml/2006/main">
  <p:tag name="GENSWF_SLIDE_UID" val="{D9A76E1A-CBF7-4AEA-A490-28BA0BD94BC4}:264"/>
</p:tagLst>
</file>

<file path=ppt/tags/tag29.xml><?xml version="1.0" encoding="utf-8"?>
<p:tagLst xmlns:a="http://schemas.openxmlformats.org/drawingml/2006/main" xmlns:r="http://schemas.openxmlformats.org/officeDocument/2006/relationships" xmlns:p="http://schemas.openxmlformats.org/presentationml/2006/main">
  <p:tag name="GENSWF_SLIDE_UID" val="{C1E8CCD7-2E1A-433A-A292-AB764EBDB4CE}:277"/>
</p:tagLst>
</file>

<file path=ppt/tags/tag3.xml><?xml version="1.0" encoding="utf-8"?>
<p:tagLst xmlns:a="http://schemas.openxmlformats.org/drawingml/2006/main" xmlns:r="http://schemas.openxmlformats.org/officeDocument/2006/relationships" xmlns:p="http://schemas.openxmlformats.org/presentationml/2006/main">
  <p:tag name="GENSWF_SLIDE_UID" val="{EE7C9F63-68EC-4C06-8366-41B2BE59F819}:258"/>
</p:tagLst>
</file>

<file path=ppt/tags/tag30.xml><?xml version="1.0" encoding="utf-8"?>
<p:tagLst xmlns:a="http://schemas.openxmlformats.org/drawingml/2006/main" xmlns:r="http://schemas.openxmlformats.org/officeDocument/2006/relationships" xmlns:p="http://schemas.openxmlformats.org/presentationml/2006/main">
  <p:tag name="GENSWF_SLIDE_UID" val="{A827096F-E27A-4610-85A2-54E95CC4132B}:278"/>
</p:tagLst>
</file>

<file path=ppt/tags/tag31.xml><?xml version="1.0" encoding="utf-8"?>
<p:tagLst xmlns:a="http://schemas.openxmlformats.org/drawingml/2006/main" xmlns:r="http://schemas.openxmlformats.org/officeDocument/2006/relationships" xmlns:p="http://schemas.openxmlformats.org/presentationml/2006/main">
  <p:tag name="GENSWF_SLIDE_UID" val="{F18A8DF2-FE67-460C-9741-966E324ADB4B}:279"/>
</p:tagLst>
</file>

<file path=ppt/tags/tag32.xml><?xml version="1.0" encoding="utf-8"?>
<p:tagLst xmlns:a="http://schemas.openxmlformats.org/drawingml/2006/main" xmlns:r="http://schemas.openxmlformats.org/officeDocument/2006/relationships" xmlns:p="http://schemas.openxmlformats.org/presentationml/2006/main">
  <p:tag name="GENSWF_SLIDE_UID" val="{9B7D85BB-2E2D-4DBD-8867-BB44C17D8A37}:280"/>
</p:tagLst>
</file>

<file path=ppt/tags/tag33.xml><?xml version="1.0" encoding="utf-8"?>
<p:tagLst xmlns:a="http://schemas.openxmlformats.org/drawingml/2006/main" xmlns:r="http://schemas.openxmlformats.org/officeDocument/2006/relationships" xmlns:p="http://schemas.openxmlformats.org/presentationml/2006/main">
  <p:tag name="GENSWF_SLIDE_UID" val="{44192C86-82A4-4F40-B05B-3B272EC9E030}:282"/>
</p:tagLst>
</file>

<file path=ppt/tags/tag34.xml><?xml version="1.0" encoding="utf-8"?>
<p:tagLst xmlns:a="http://schemas.openxmlformats.org/drawingml/2006/main" xmlns:r="http://schemas.openxmlformats.org/officeDocument/2006/relationships" xmlns:p="http://schemas.openxmlformats.org/presentationml/2006/main">
  <p:tag name="GENSWF_SLIDE_UID" val="{EDFF3A6D-98A3-4B77-802C-D2C838EA52F5}:283"/>
</p:tagLst>
</file>

<file path=ppt/tags/tag4.xml><?xml version="1.0" encoding="utf-8"?>
<p:tagLst xmlns:a="http://schemas.openxmlformats.org/drawingml/2006/main" xmlns:r="http://schemas.openxmlformats.org/officeDocument/2006/relationships" xmlns:p="http://schemas.openxmlformats.org/presentationml/2006/main">
  <p:tag name="GENSWF_SLIDE_UID" val="{9D57449A-0BDA-4829-A3C4-795CF746C9B5}:259"/>
</p:tagLst>
</file>

<file path=ppt/tags/tag5.xml><?xml version="1.0" encoding="utf-8"?>
<p:tagLst xmlns:a="http://schemas.openxmlformats.org/drawingml/2006/main" xmlns:r="http://schemas.openxmlformats.org/officeDocument/2006/relationships" xmlns:p="http://schemas.openxmlformats.org/presentationml/2006/main">
  <p:tag name="GENSWF_SLIDE_UID" val="{8F9DD0D2-C786-456D-AB87-07F8FF66192B}:257"/>
</p:tagLst>
</file>

<file path=ppt/tags/tag6.xml><?xml version="1.0" encoding="utf-8"?>
<p:tagLst xmlns:a="http://schemas.openxmlformats.org/drawingml/2006/main" xmlns:r="http://schemas.openxmlformats.org/officeDocument/2006/relationships" xmlns:p="http://schemas.openxmlformats.org/presentationml/2006/main">
  <p:tag name="GENSWF_SLIDE_UID" val="{93DB7690-AE50-45E3-86E6-8DB93BAE2F04}:276"/>
</p:tagLst>
</file>

<file path=ppt/tags/tag7.xml><?xml version="1.0" encoding="utf-8"?>
<p:tagLst xmlns:a="http://schemas.openxmlformats.org/drawingml/2006/main" xmlns:r="http://schemas.openxmlformats.org/officeDocument/2006/relationships" xmlns:p="http://schemas.openxmlformats.org/presentationml/2006/main">
  <p:tag name="GENSWF_SLIDE_UID" val="{45C4C639-AE9C-4D31-AFD6-248D71EC93FD}:260"/>
</p:tagLst>
</file>

<file path=ppt/tags/tag8.xml><?xml version="1.0" encoding="utf-8"?>
<p:tagLst xmlns:a="http://schemas.openxmlformats.org/drawingml/2006/main" xmlns:r="http://schemas.openxmlformats.org/officeDocument/2006/relationships" xmlns:p="http://schemas.openxmlformats.org/presentationml/2006/main">
  <p:tag name="GENSWF_SLIDE_UID" val="{1DA2BAB6-CB85-4EB6-97ED-486F358996A0}:277"/>
</p:tagLst>
</file>

<file path=ppt/tags/tag9.xml><?xml version="1.0" encoding="utf-8"?>
<p:tagLst xmlns:a="http://schemas.openxmlformats.org/drawingml/2006/main" xmlns:r="http://schemas.openxmlformats.org/officeDocument/2006/relationships" xmlns:p="http://schemas.openxmlformats.org/presentationml/2006/main">
  <p:tag name="GENSWF_SLIDE_UID" val="{20F7B8FF-583E-46FA-B3F2-466CC6BE37B2}:2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7715D9D1D2C146AE4620C3665BB8EF" ma:contentTypeVersion="36" ma:contentTypeDescription="Create a new document." ma:contentTypeScope="" ma:versionID="54bd44896cfccb1475f10c267e8c7d46">
  <xsd:schema xmlns:xsd="http://www.w3.org/2001/XMLSchema" xmlns:xs="http://www.w3.org/2001/XMLSchema" xmlns:p="http://schemas.microsoft.com/office/2006/metadata/properties" xmlns:ns3="d00fb86e-a52e-4f2f-9300-62c8872f8705" xmlns:ns4="0592969b-b9e0-4bc7-baa3-fba5b5725717" targetNamespace="http://schemas.microsoft.com/office/2006/metadata/properties" ma:root="true" ma:fieldsID="d6e0930fe37cb96454f944250911edb2" ns3:_="" ns4:_="">
    <xsd:import namespace="d00fb86e-a52e-4f2f-9300-62c8872f8705"/>
    <xsd:import namespace="0592969b-b9e0-4bc7-baa3-fba5b57257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OCR" minOccurs="0"/>
                <xsd:element ref="ns3:TeamsChannelId"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element ref="ns3:MediaServiceAutoKeyPoints" minOccurs="0"/>
                <xsd:element ref="ns3:MediaServiceKeyPoints" minOccurs="0"/>
                <xsd:element ref="ns3:Teams_Channel_Section_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fb86e-a52e-4f2f-9300-62c8872f87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element name="_activity" ma:index="4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92969b-b9e0-4bc7-baa3-fba5b5725717"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ath_Settings xmlns="d00fb86e-a52e-4f2f-9300-62c8872f8705" xsi:nil="true"/>
    <Owner xmlns="d00fb86e-a52e-4f2f-9300-62c8872f8705">
      <UserInfo>
        <DisplayName/>
        <AccountId xsi:nil="true"/>
        <AccountType/>
      </UserInfo>
    </Owner>
    <Distribution_Groups xmlns="d00fb86e-a52e-4f2f-9300-62c8872f8705" xsi:nil="true"/>
    <Invited_Teachers xmlns="d00fb86e-a52e-4f2f-9300-62c8872f8705" xsi:nil="true"/>
    <Invited_Students xmlns="d00fb86e-a52e-4f2f-9300-62c8872f8705" xsi:nil="true"/>
    <LMS_Mappings xmlns="d00fb86e-a52e-4f2f-9300-62c8872f8705" xsi:nil="true"/>
    <Templates xmlns="d00fb86e-a52e-4f2f-9300-62c8872f8705" xsi:nil="true"/>
    <FolderType xmlns="d00fb86e-a52e-4f2f-9300-62c8872f8705" xsi:nil="true"/>
    <Student_Groups xmlns="d00fb86e-a52e-4f2f-9300-62c8872f8705">
      <UserInfo>
        <DisplayName/>
        <AccountId xsi:nil="true"/>
        <AccountType/>
      </UserInfo>
    </Student_Groups>
    <DefaultSectionNames xmlns="d00fb86e-a52e-4f2f-9300-62c8872f8705" xsi:nil="true"/>
    <_activity xmlns="d00fb86e-a52e-4f2f-9300-62c8872f8705" xsi:nil="true"/>
    <Students xmlns="d00fb86e-a52e-4f2f-9300-62c8872f8705">
      <UserInfo>
        <DisplayName/>
        <AccountId xsi:nil="true"/>
        <AccountType/>
      </UserInfo>
    </Students>
    <IsNotebookLocked xmlns="d00fb86e-a52e-4f2f-9300-62c8872f8705" xsi:nil="true"/>
    <Is_Collaboration_Space_Locked xmlns="d00fb86e-a52e-4f2f-9300-62c8872f8705" xsi:nil="true"/>
    <Self_Registration_Enabled xmlns="d00fb86e-a52e-4f2f-9300-62c8872f8705" xsi:nil="true"/>
    <Has_Teacher_Only_SectionGroup xmlns="d00fb86e-a52e-4f2f-9300-62c8872f8705" xsi:nil="true"/>
    <CultureName xmlns="d00fb86e-a52e-4f2f-9300-62c8872f8705" xsi:nil="true"/>
    <AppVersion xmlns="d00fb86e-a52e-4f2f-9300-62c8872f8705" xsi:nil="true"/>
    <TeamsChannelId xmlns="d00fb86e-a52e-4f2f-9300-62c8872f8705" xsi:nil="true"/>
    <Teams_Channel_Section_Location xmlns="d00fb86e-a52e-4f2f-9300-62c8872f8705" xsi:nil="true"/>
    <NotebookType xmlns="d00fb86e-a52e-4f2f-9300-62c8872f8705" xsi:nil="true"/>
    <Teachers xmlns="d00fb86e-a52e-4f2f-9300-62c8872f8705">
      <UserInfo>
        <DisplayName/>
        <AccountId xsi:nil="true"/>
        <AccountType/>
      </UserInfo>
    </Teachers>
  </documentManagement>
</p:properties>
</file>

<file path=customXml/itemProps1.xml><?xml version="1.0" encoding="utf-8"?>
<ds:datastoreItem xmlns:ds="http://schemas.openxmlformats.org/officeDocument/2006/customXml" ds:itemID="{7021CFD5-6AC3-46B0-80B3-F71932ADCA11}">
  <ds:schemaRefs>
    <ds:schemaRef ds:uri="http://schemas.microsoft.com/sharepoint/v3/contenttype/forms"/>
  </ds:schemaRefs>
</ds:datastoreItem>
</file>

<file path=customXml/itemProps2.xml><?xml version="1.0" encoding="utf-8"?>
<ds:datastoreItem xmlns:ds="http://schemas.openxmlformats.org/officeDocument/2006/customXml" ds:itemID="{C78D59B1-DD39-43A8-952C-EDCAD49C35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fb86e-a52e-4f2f-9300-62c8872f8705"/>
    <ds:schemaRef ds:uri="0592969b-b9e0-4bc7-baa3-fba5b5725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FCA710-2B4B-4106-84A7-53E0CF5C412E}">
  <ds:schemaRefs>
    <ds:schemaRef ds:uri="d00fb86e-a52e-4f2f-9300-62c8872f8705"/>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0592969b-b9e0-4bc7-baa3-fba5b5725717"/>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641</TotalTime>
  <Words>4113</Words>
  <Application>Microsoft Office PowerPoint</Application>
  <PresentationFormat>Widescreen</PresentationFormat>
  <Paragraphs>238</Paragraphs>
  <Slides>39</Slides>
  <Notes>33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Arial</vt:lpstr>
      <vt:lpstr>Calibri</vt:lpstr>
      <vt:lpstr>Calibri Light</vt:lpstr>
      <vt:lpstr>Century Schoolbook</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Ch11 Review Hypothesis testing no answers</dc:title>
  <dc:creator>Danny Young</dc:creator>
  <cp:lastModifiedBy>Danny Young</cp:lastModifiedBy>
  <cp:revision>5</cp:revision>
  <dcterms:created xsi:type="dcterms:W3CDTF">2021-01-13T07:13:34Z</dcterms:created>
  <dcterms:modified xsi:type="dcterms:W3CDTF">2025-02-27T17:06:29Z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0x010100547715D9D1D2C146AE4620C3665BB8EF</vt:lpwstr>
  </property>
</Properties>
</file>